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7" r:id="rId2"/>
    <p:sldId id="299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4" d="100"/>
          <a:sy n="94" d="100"/>
        </p:scale>
        <p:origin x="-36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C0D7-D1E4-4887-937E-5B92E5FBC42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4DF3F04-37A7-4E35-8F81-74BF7CDD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808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C0D7-D1E4-4887-937E-5B92E5FBC42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F3F04-37A7-4E35-8F81-74BF7CDD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48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C0D7-D1E4-4887-937E-5B92E5FBC42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4DF3F04-37A7-4E35-8F81-74BF7CDD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208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C0D7-D1E4-4887-937E-5B92E5FBC42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4DF3F04-37A7-4E35-8F81-74BF7CDD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420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C0D7-D1E4-4887-937E-5B92E5FBC42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4DF3F04-37A7-4E35-8F81-74BF7CDD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42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C0D7-D1E4-4887-937E-5B92E5FBC42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F3F04-37A7-4E35-8F81-74BF7CDD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796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C0D7-D1E4-4887-937E-5B92E5FBC42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F3F04-37A7-4E35-8F81-74BF7CDD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034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C0D7-D1E4-4887-937E-5B92E5FBC42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F3F04-37A7-4E35-8F81-74BF7CDD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753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C0D7-D1E4-4887-937E-5B92E5FBC42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4DF3F04-37A7-4E35-8F81-74BF7CDD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345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C0D7-D1E4-4887-937E-5B92E5FBC42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4DF3F04-37A7-4E35-8F81-74BF7CDD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45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C0D7-D1E4-4887-937E-5B92E5FBC42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4DF3F04-37A7-4E35-8F81-74BF7CDDD9B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5756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C0D7-D1E4-4887-937E-5B92E5FBC42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4DF3F04-37A7-4E35-8F81-74BF7CDD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812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C0D7-D1E4-4887-937E-5B92E5FBC42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4DF3F04-37A7-4E35-8F81-74BF7CDDD9B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863025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C0D7-D1E4-4887-937E-5B92E5FBC42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4DF3F04-37A7-4E35-8F81-74BF7CDD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881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C0D7-D1E4-4887-937E-5B92E5FBC42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F3F04-37A7-4E35-8F81-74BF7CDD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6800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C0D7-D1E4-4887-937E-5B92E5FBC42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F3F04-37A7-4E35-8F81-74BF7CDD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632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AC0D7-D1E4-4887-937E-5B92E5FBC42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4DF3F04-37A7-4E35-8F81-74BF7CDD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346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109752"/>
            <a:ext cx="10515600" cy="2139177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Гомельский государственный </a:t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медицинский университет</a:t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нормальной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и патологической физиологии</a:t>
            </a:r>
            <a:endParaRPr lang="ru-RU" sz="25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570204"/>
            <a:ext cx="11353799" cy="37220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6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60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Физиология сенсорных  систем</a:t>
            </a:r>
          </a:p>
          <a:p>
            <a:pPr marL="0" indent="0" algn="ctr">
              <a:buNone/>
            </a:pPr>
            <a:r>
              <a:rPr lang="ru-RU" sz="27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для студентов 2 курса</a:t>
            </a:r>
          </a:p>
          <a:p>
            <a:pPr marL="0" indent="0" algn="ctr">
              <a:buNone/>
            </a:pPr>
            <a:endPara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5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Висенберг Юлия Валерьевна, к.б.н</a:t>
            </a:r>
            <a:r>
              <a:rPr lang="ru-RU" sz="25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25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</a:t>
            </a:r>
            <a:r>
              <a:rPr lang="ru-RU" sz="25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2021</a:t>
            </a:r>
            <a:endParaRPr lang="ru-RU" sz="25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09" y="0"/>
            <a:ext cx="3102256" cy="310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0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9271" y="179268"/>
            <a:ext cx="8911687" cy="619804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31547" y="947352"/>
            <a:ext cx="8915400" cy="52110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лекции</a:t>
            </a:r>
          </a:p>
          <a:p>
            <a:pPr algn="just"/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об органах чувств, анализаторах, сенсорных системах. Учение И.П. Павлова об анализаторах.</a:t>
            </a:r>
          </a:p>
          <a:p>
            <a:pPr algn="just"/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сенсорных систем. Методы изучения сенсорных систем. Общие принципы строения и классификация сенсорных систем.</a:t>
            </a:r>
          </a:p>
          <a:p>
            <a:pPr algn="just"/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Механизмы восприятия действия раздражителей внешней и внутренней среды рецепторами организма. </a:t>
            </a:r>
          </a:p>
          <a:p>
            <a:pPr algn="just"/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Кодирование, декодирование, передача, обработка информации в проводящих путях и центральных отделах сенсорных систем.</a:t>
            </a:r>
          </a:p>
          <a:p>
            <a:pPr algn="just"/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Роль сенсорных систем в развитии мозга и познании мира.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78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410" y="130131"/>
            <a:ext cx="10515600" cy="70866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сенсорных систем 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696" y="1241027"/>
            <a:ext cx="3383573" cy="2542252"/>
          </a:xfrm>
          <a:prstGeom prst="rect">
            <a:avLst/>
          </a:prstGeom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7675974" y="4421896"/>
            <a:ext cx="451602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чувств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высокоспециализированные сенсорные структуры, обеспечивающие восприятие определенных сигналов (раздражений)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696" y="3783279"/>
            <a:ext cx="3385751" cy="21143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269" y="1241027"/>
            <a:ext cx="3628768" cy="24773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269" y="3704047"/>
            <a:ext cx="3628768" cy="21935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4037" y="1241027"/>
            <a:ext cx="3067856" cy="246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0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378" y="185025"/>
            <a:ext cx="10386393" cy="889521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817341" y="1307969"/>
            <a:ext cx="9374659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742950" indent="-28575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2pPr>
            <a:lvl3pPr marL="1143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3pPr>
            <a:lvl4pPr marL="1600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4pPr>
            <a:lvl5pPr marL="20574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5pPr>
            <a:lvl6pPr marL="2506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9pPr>
          </a:lstStyle>
          <a:p>
            <a:pPr marL="0" indent="0" algn="just" defTabSz="914400">
              <a:buClrTx/>
              <a:buSzTx/>
              <a:buFontTx/>
              <a:buNone/>
            </a:pPr>
            <a:endParaRPr lang="ru-RU" sz="2800" b="1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914400">
              <a:buClrTx/>
              <a:buSzTx/>
              <a:buFontTx/>
              <a:buNone/>
            </a:pPr>
            <a:endParaRPr lang="ru-RU" sz="28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914400">
              <a:buClrTx/>
              <a:buSzTx/>
              <a:buFontTx/>
              <a:buNone/>
            </a:pPr>
            <a:endParaRPr lang="ru-RU" sz="28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914400">
              <a:buClrTx/>
              <a:buSzTx/>
              <a:buFontTx/>
              <a:buNone/>
            </a:pPr>
            <a:r>
              <a:rPr lang="ru-RU" sz="28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Анализатор</a:t>
            </a:r>
            <a: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совокупность рецепторов и нейронов мозга, участ­вующих в восприятии раздражений, проведении возбуждения, осуществляющих анализ и синтез сигналов внешнего и внутреннего мира и участвующих  в получении представления о них</a:t>
            </a:r>
          </a:p>
        </p:txBody>
      </p:sp>
    </p:spTree>
    <p:extLst>
      <p:ext uri="{BB962C8B-B14F-4D97-AF65-F5344CB8AC3E}">
        <p14:creationId xmlns:p14="http://schemas.microsoft.com/office/powerpoint/2010/main" val="314554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5703" y="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58769" y="2306594"/>
            <a:ext cx="8915400" cy="3777622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Сенсорная система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анализаторы внешней и внутренней среды, совокупность сенсорных рецепторов, нервных путей и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центров. Их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активация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приводит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появлению у человека специфического ощущения. </a:t>
            </a:r>
          </a:p>
          <a:p>
            <a:pPr marL="0" indent="0" algn="just">
              <a:buNone/>
            </a:pP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832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16845"/>
            <a:ext cx="10515600" cy="79641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32238" y="1046207"/>
            <a:ext cx="10659762" cy="51637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СЕНСОРНЫХ СИСТЕМ:</a:t>
            </a:r>
          </a:p>
          <a:p>
            <a:pPr marL="0" indent="0" algn="ctr"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eriod"/>
            </a:pPr>
            <a:r>
              <a:rPr lang="ru-RU" sz="28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Зрительная.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Адекватный раздражитель – свет.</a:t>
            </a:r>
          </a:p>
          <a:p>
            <a:pPr marL="514350" indent="-514350" algn="just">
              <a:buAutoNum type="arabicPeriod"/>
            </a:pP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eriod"/>
            </a:pPr>
            <a:endParaRPr 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8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Слуховая</a:t>
            </a:r>
            <a:r>
              <a:rPr lang="ru-RU" sz="28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Адекватный раздражитель – звук.</a:t>
            </a:r>
          </a:p>
          <a:p>
            <a:pPr marL="514350" indent="-514350" algn="just">
              <a:buAutoNum type="arabicPeriod"/>
            </a:pP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eriod"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9151" y="4069044"/>
            <a:ext cx="2882849" cy="19219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9151" y="1560371"/>
            <a:ext cx="2882849" cy="218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63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1010"/>
            <a:ext cx="10515600" cy="65636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8373" y="1319608"/>
            <a:ext cx="10666412" cy="4855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8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3.Вкусовая</a:t>
            </a:r>
            <a:r>
              <a:rPr lang="ru-RU" sz="28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i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Адекватный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раздражитель – </a:t>
            </a:r>
            <a:endParaRPr 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вкус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(горький, сладкий, кислый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8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4.Обонятельная</a:t>
            </a:r>
            <a:r>
              <a:rPr lang="ru-RU" sz="28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i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Адекватный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раздражитель – </a:t>
            </a:r>
            <a:endParaRPr 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запах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191" y="1229840"/>
            <a:ext cx="2942300" cy="22104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3919" y="3680019"/>
            <a:ext cx="4365797" cy="291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94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7583" y="117991"/>
            <a:ext cx="10515600" cy="508086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1374" y="1219200"/>
            <a:ext cx="8915400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5.Вестибулярная.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Адекватный раздражитель – </a:t>
            </a:r>
            <a:endParaRPr 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гравитация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ускорение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6. Кинестетическая</a:t>
            </a:r>
            <a:r>
              <a:rPr lang="ru-RU" sz="28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i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Адекватный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раздражитель – </a:t>
            </a:r>
            <a:endParaRPr 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вибрация, тепло</a:t>
            </a:r>
            <a:b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3423" y="3695213"/>
            <a:ext cx="3895682" cy="26032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8150" y="881449"/>
            <a:ext cx="4050955" cy="227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26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824" y="56505"/>
            <a:ext cx="10310213" cy="78375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8446" y="840259"/>
            <a:ext cx="8946541" cy="419548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теории И.П. Павлова все анализаторы состоят из следующих отделов: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периферического,</a:t>
            </a:r>
          </a:p>
          <a:p>
            <a:pPr marL="0" indent="0" algn="ctr">
              <a:buNone/>
            </a:pPr>
            <a: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• проводникового,</a:t>
            </a:r>
          </a:p>
          <a:p>
            <a:pPr marL="0" indent="0" algn="ctr">
              <a:buNone/>
            </a:pPr>
            <a: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• центрального, или коркового.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4746" y="1143949"/>
            <a:ext cx="2339546" cy="259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6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6968" y="101516"/>
            <a:ext cx="10515600" cy="466895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09255" y="856734"/>
            <a:ext cx="4829430" cy="5461687"/>
          </a:xfrm>
        </p:spPr>
        <p:txBody>
          <a:bodyPr>
            <a:normAutofit/>
          </a:bodyPr>
          <a:lstStyle/>
          <a:p>
            <a:pPr marL="342900" lvl="2" indent="-342900" algn="just"/>
            <a:r>
              <a:rPr 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Периферический отдел анализатора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представленный рецепторами ор­ганов чувств или внутренних органов, способствует превращению сенсорно­го сигнала в электрический процесс (рецепторный потенциал).</a:t>
            </a:r>
          </a:p>
          <a:p>
            <a:pPr algn="just"/>
            <a:r>
              <a:rPr lang="ru-RU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Проводниковый отдел образован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чувствительными нервами и нервны­ми трактами и обеспечивает первичную обработку информации и передачу ее в высшие отделы нервной системы.</a:t>
            </a:r>
          </a:p>
          <a:p>
            <a:pPr algn="just"/>
            <a:r>
              <a:rPr lang="ru-RU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Центральный, или корковый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отдел анализатора, располагающийся в коре больших полушарий переднего мозга, производит окончательную обра­ботку информации и образует ощущения.</a:t>
            </a:r>
          </a:p>
          <a:p>
            <a:pPr algn="just"/>
            <a:endParaRPr lang="ru-RU" sz="2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30" y="1569867"/>
            <a:ext cx="6684295" cy="310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99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8946" y="0"/>
            <a:ext cx="10515600" cy="68108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93557" y="1367481"/>
            <a:ext cx="9753600" cy="51307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ФУНКЦИИ СЕНСОРНЫХ СИСТЕМ:</a:t>
            </a: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Обнаружение сигналов</a:t>
            </a: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Различение сигналов</a:t>
            </a: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и преобразование сигналов</a:t>
            </a: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Ограничение избыточности информации и выделение существенных признаков сигналов</a:t>
            </a: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Кодирование информации</a:t>
            </a: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Декодирование сигналов</a:t>
            </a: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Опознание образов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06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354566" y="0"/>
            <a:ext cx="10301975" cy="65115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0004" y="889686"/>
            <a:ext cx="10371996" cy="58076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ИССЛЕДОВАНИЯ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 восприятия у здорового и больного человека применяют два методических подхода: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объективный и субъективный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(психофизиологический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Объективные  методы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наблюдение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параметров раздражителя,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силы, продолжительности </a:t>
            </a:r>
            <a:r>
              <a:rPr lang="ru-RU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импульсации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локализацию в пространстве, биоэлектрические потенциалы, биологическую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значимость.</a:t>
            </a:r>
          </a:p>
          <a:p>
            <a:pPr marL="0" indent="0" algn="just">
              <a:buNone/>
            </a:pPr>
            <a:r>
              <a:rPr lang="ru-RU" sz="28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Субъективные методы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применение  научного анализа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ощущениям и представлениям, возникающих у испытуемого, с учетом его собственного опыта и опыта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других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232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873" y="172632"/>
            <a:ext cx="10615013" cy="58525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874" y="1013254"/>
            <a:ext cx="11224612" cy="523514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3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ПРИНЦИПЫ СТРОЕНИЯ СЕНСОРНЫХ СИСТЕМ.</a:t>
            </a:r>
          </a:p>
          <a:p>
            <a:pPr marL="0" indent="0" algn="ctr">
              <a:buNone/>
            </a:pPr>
            <a:endParaRPr lang="ru-RU" sz="3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 сенсорным системам свойственны основные принципы строения:</a:t>
            </a:r>
          </a:p>
          <a:p>
            <a:pPr marL="0" indent="0" algn="ctr">
              <a:buNone/>
            </a:pPr>
            <a:r>
              <a:rPr lang="ru-RU" sz="30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Многослойность</a:t>
            </a:r>
            <a:r>
              <a:rPr lang="ru-RU" sz="3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ctr">
              <a:buNone/>
            </a:pPr>
            <a:endParaRPr lang="ru-RU" sz="3000" b="1" i="1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0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Многоканальность.</a:t>
            </a:r>
          </a:p>
          <a:p>
            <a:pPr marL="0" indent="0" algn="ctr">
              <a:buNone/>
            </a:pPr>
            <a:endParaRPr lang="ru-RU" sz="3000" b="1" i="1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0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30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сенсорных </a:t>
            </a:r>
            <a:r>
              <a:rPr lang="ru-RU" sz="30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«воронок</a:t>
            </a:r>
            <a:r>
              <a:rPr lang="ru-RU" sz="3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0" indent="0" algn="ctr">
              <a:buNone/>
            </a:pPr>
            <a:endParaRPr lang="ru-RU" sz="30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0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Дифференциация анализаторов по вертикали и по </a:t>
            </a:r>
            <a:r>
              <a:rPr lang="ru-RU" sz="30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горизонтали.</a:t>
            </a:r>
            <a:endParaRPr lang="ru-RU" sz="3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b="1" i="1" dirty="0"/>
          </a:p>
          <a:p>
            <a:pPr marL="0" indent="0" algn="ctr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807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00368"/>
            <a:ext cx="10515600" cy="62341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23784"/>
            <a:ext cx="10843054" cy="53531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6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Многослойность</a:t>
            </a:r>
            <a:r>
              <a:rPr lang="ru-RU" sz="2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наличие нескольких слоев нервных клеток.  Первый слой связан с рецепторами, последний слой - с нейронами ассоциативных отделов коры больших полушарий. Такое строение анализаторов  способствует  специализации  разных слоев по переработке отдельных видов информации и позволяет организму </a:t>
            </a:r>
            <a:r>
              <a:rPr lang="ru-RU" sz="2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быстро реагировать</a:t>
            </a: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простые сигналы, анализируемые уже на промежуточных уровнях.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сенсорной системе выделяют следующие уровни  восприятия </a:t>
            </a:r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сигналов</a:t>
            </a: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0">
              <a:buNone/>
            </a:pPr>
            <a:r>
              <a:rPr lang="ru-RU" sz="2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Рецепторный – стволовой – таламический - корковый</a:t>
            </a:r>
            <a:endParaRPr lang="ru-RU" sz="2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620" y="4703669"/>
            <a:ext cx="7520478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32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4503" y="200370"/>
            <a:ext cx="10515600" cy="689318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0" y="1070919"/>
            <a:ext cx="10515600" cy="5221374"/>
          </a:xfrm>
        </p:spPr>
        <p:txBody>
          <a:bodyPr/>
          <a:lstStyle/>
          <a:p>
            <a:pPr marL="0" indent="0" algn="just">
              <a:buNone/>
            </a:pPr>
            <a:endParaRPr lang="ru-RU" b="1" dirty="0" smtClean="0"/>
          </a:p>
          <a:p>
            <a:pPr marL="0" indent="0" algn="just"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2.</a:t>
            </a:r>
            <a:r>
              <a:rPr lang="ru-RU" sz="2800" b="1" dirty="0" smtClean="0"/>
              <a:t> </a:t>
            </a:r>
            <a:r>
              <a:rPr lang="ru-RU" sz="28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Многоканальность</a:t>
            </a:r>
            <a:r>
              <a:rPr lang="ru-RU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обеспечивает сенсорной системе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и детальность анализа сигналов и большую надежность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(нервные элементы одного слоя связаны с множеством элементов следующего слоя). Высокая надежность обеспечивается более сложным путем благодаря частичному взаимному перекрытию нейронов в связи с процессами мультипликации и конвергенции. В результате возникает возбудительное или тормозное взаимодействие между нейронами благодаря иррадиации или латеральному торможению.</a:t>
            </a:r>
          </a:p>
        </p:txBody>
      </p:sp>
    </p:spTree>
    <p:extLst>
      <p:ext uri="{BB962C8B-B14F-4D97-AF65-F5344CB8AC3E}">
        <p14:creationId xmlns:p14="http://schemas.microsoft.com/office/powerpoint/2010/main" val="229624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50942"/>
            <a:ext cx="10515600" cy="79641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0" y="1243914"/>
            <a:ext cx="10515600" cy="4933049"/>
          </a:xfrm>
        </p:spPr>
        <p:txBody>
          <a:bodyPr/>
          <a:lstStyle/>
          <a:p>
            <a:pPr marL="0" indent="0">
              <a:buNone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Наличие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сенсорных "воронок"</a:t>
            </a:r>
            <a:r>
              <a:rPr lang="ru-RU" sz="2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неодинаковое число элементов в соседних слоях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800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Суживающаяся </a:t>
            </a:r>
            <a:r>
              <a:rPr lang="ru-RU" sz="2800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800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воронка"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уменьшение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количества информации передаваемой в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мозг. </a:t>
            </a:r>
          </a:p>
          <a:p>
            <a:pPr marL="0" indent="0" algn="just">
              <a:buNone/>
            </a:pPr>
            <a:endParaRPr lang="ru-RU" b="1" dirty="0" smtClean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1685" y="2955089"/>
            <a:ext cx="1831958" cy="306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36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886" y="85039"/>
            <a:ext cx="10515600" cy="68108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6360" y="1487997"/>
            <a:ext cx="1784721" cy="309594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30595" y="2792798"/>
            <a:ext cx="785889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Расширяющаяся "воронка"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более  дробного и сложного анализа разных признаков сигнала.</a:t>
            </a:r>
          </a:p>
        </p:txBody>
      </p:sp>
    </p:spTree>
    <p:extLst>
      <p:ext uri="{BB962C8B-B14F-4D97-AF65-F5344CB8AC3E}">
        <p14:creationId xmlns:p14="http://schemas.microsoft.com/office/powerpoint/2010/main" val="1924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788" y="35612"/>
            <a:ext cx="10515600" cy="69755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7124" y="856736"/>
            <a:ext cx="10074876" cy="5443795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30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800" i="1" dirty="0" smtClean="0">
                <a:solidFill>
                  <a:srgbClr val="C00000"/>
                </a:solidFill>
              </a:rPr>
              <a:t> </a:t>
            </a:r>
            <a:r>
              <a:rPr lang="ru-RU" sz="3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Дифференциация анализаторов:</a:t>
            </a:r>
            <a:endParaRPr lang="ru-RU" sz="30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30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0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вертикали</a:t>
            </a:r>
            <a:r>
              <a:rPr lang="ru-RU" sz="3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обеспечивает образование отделов, состоящих из того или иного числа нервных элементов. </a:t>
            </a:r>
            <a:endParaRPr lang="ru-RU" sz="3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– это более </a:t>
            </a:r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крупное морфофункциональное образование, чем слой элементов (например: обонятельные </a:t>
            </a:r>
            <a:r>
              <a:rPr lang="ru-RU" sz="3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луковицы) </a:t>
            </a:r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имеют определенную функцию.</a:t>
            </a:r>
          </a:p>
          <a:p>
            <a:pPr marL="0" indent="0">
              <a:buNone/>
            </a:pPr>
            <a:endParaRPr lang="ru-RU" sz="3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30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0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горизонтали</a:t>
            </a:r>
            <a:r>
              <a:rPr lang="ru-RU" sz="3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обеспечивает специализацию структур на уровне одного слоя. </a:t>
            </a:r>
            <a:r>
              <a:rPr lang="ru-RU" sz="3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 от </a:t>
            </a:r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 рецепторов и нейронов и связывает их в пределах каждого слоя - (например: в зрении работают два параллельных нейронных канала идущих от фоторецепторов к </a:t>
            </a:r>
            <a:r>
              <a:rPr lang="ru-RU" sz="3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 больших полушарий </a:t>
            </a:r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мозга и по разному перерабатывающих информацию поступающую от центра и периферии </a:t>
            </a:r>
            <a:r>
              <a:rPr lang="ru-RU" sz="3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сетчатки).</a:t>
            </a:r>
            <a:endParaRPr lang="ru-RU" sz="3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892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363" y="192131"/>
            <a:ext cx="10515600" cy="442184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1838" y="897924"/>
            <a:ext cx="9953368" cy="547674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ВОСПРИЯТИЯ ДЕЙСТВИЯ РАЗДРАЖИТЕЛЕЙ ВНЕШНЕЙ И ВНУТРЕННЕЙ СРЕДЫ РЕЦЕПТОРАМИ ОРГАНИЗМА</a:t>
            </a:r>
          </a:p>
          <a:p>
            <a:pPr marL="0" indent="0" algn="ctr">
              <a:buNone/>
            </a:pPr>
            <a:r>
              <a:rPr lang="ru-RU" sz="24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раздражителей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ru-RU" sz="24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Химической природы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молекулы вкусовых веществ, молекулы пахучих веществ, гормоны,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нейромедиаторы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цитокины, факторы роста (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хеморецепция</a:t>
            </a:r>
            <a:r>
              <a:rPr lang="ru-RU" sz="2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 algn="just">
              <a:buNone/>
            </a:pPr>
            <a:r>
              <a:rPr lang="ru-RU" sz="24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природы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свет, звук, давление, температура, электрический потенциал (</a:t>
            </a:r>
            <a:r>
              <a:rPr lang="ru-RU" sz="24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механорецепция</a:t>
            </a:r>
            <a:r>
              <a:rPr lang="ru-RU" sz="2400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4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оторецепция</a:t>
            </a:r>
            <a:r>
              <a:rPr lang="ru-RU" sz="24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just">
              <a:buNone/>
            </a:pPr>
            <a:r>
              <a:rPr lang="ru-RU" sz="24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Физико-химической природы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осмотическое давление, напряжение кислорода, напряжение СО</a:t>
            </a:r>
            <a:r>
              <a:rPr lang="ru-RU" sz="2400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концентрация некоторых ионов.</a:t>
            </a:r>
          </a:p>
          <a:p>
            <a:pPr marL="0" lvl="0" indent="0" algn="just">
              <a:buNone/>
            </a:pPr>
            <a:r>
              <a:rPr lang="ru-RU" sz="24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Сигналы, обозначающие сложные события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сочетание звуков, цветов, запах и др.; слово как сигнал сигналов. </a:t>
            </a:r>
          </a:p>
          <a:p>
            <a:pPr marL="0" indent="0" algn="ctr">
              <a:buNone/>
            </a:pP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2142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394" y="159180"/>
            <a:ext cx="10515600" cy="491610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7228" y="1219200"/>
            <a:ext cx="10515600" cy="540260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8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Рецепцией</a:t>
            </a:r>
            <a:r>
              <a:rPr lang="ru-RU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процесс восприятия и трансформации (преобразования) энергии внешнего или внутреннего раздражителя в энергию нервного импульса или в сложную последовательность внутриклеточных химических процессов.</a:t>
            </a:r>
            <a:r>
              <a:rPr lang="ru-RU" sz="2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endParaRPr lang="ru-RU" sz="28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Обнаружение сигналов начинается в рецепторе</a:t>
            </a:r>
          </a:p>
          <a:p>
            <a:pPr marL="0" indent="0" algn="just">
              <a:buNone/>
            </a:pPr>
            <a:r>
              <a:rPr lang="ru-RU" sz="28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генетически детерминированные макромолекулярные сенсоры (</a:t>
            </a:r>
            <a:r>
              <a:rPr lang="ru-RU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белки, </a:t>
            </a:r>
            <a:r>
              <a:rPr lang="ru-RU" sz="2800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глико</a:t>
            </a:r>
            <a:r>
              <a:rPr lang="ru-RU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-, липопротеиды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локализованные в специализированных частях клетки (</a:t>
            </a:r>
            <a:r>
              <a:rPr lang="ru-RU" sz="2800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плазматическая мембрана, цитоплазма, ядро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специализирующиеся на восприятии биологически значимых специфических сигналов химической, физической и др. природы</a:t>
            </a:r>
            <a:r>
              <a:rPr lang="ru-RU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79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021830" y="131442"/>
            <a:ext cx="10170170" cy="815909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61751" y="1186250"/>
            <a:ext cx="10000735" cy="516924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Рецепторы предназначены:</a:t>
            </a:r>
          </a:p>
          <a:p>
            <a:pPr marL="0" indent="0" algn="ctr">
              <a:buNone/>
            </a:pP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специфического взаимодействия сигналов;</a:t>
            </a:r>
          </a:p>
          <a:p>
            <a:pPr lvl="0" algn="just">
              <a:lnSpc>
                <a:spcPct val="150000"/>
              </a:lnSpc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ощущения восприятия, трансформации и передачи информации;</a:t>
            </a:r>
          </a:p>
          <a:p>
            <a:pPr lvl="0" algn="just">
              <a:lnSpc>
                <a:spcPct val="150000"/>
              </a:lnSpc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инициации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биохимических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и/или физико-химических   процессов,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составляющих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основу конкретной ответной клетки-мишени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967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145059"/>
            <a:ext cx="8915400" cy="4766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 следующие виды рецепторов:</a:t>
            </a:r>
          </a:p>
          <a:p>
            <a:pPr algn="just"/>
            <a:r>
              <a:rPr lang="ru-RU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Экстеро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 интерорецепторы</a:t>
            </a:r>
          </a:p>
          <a:p>
            <a:pPr algn="just"/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Контактные и </a:t>
            </a:r>
            <a:r>
              <a:rPr lang="ru-RU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дистантные</a:t>
            </a:r>
            <a:endParaRPr 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Первично-чувствующие и вторично-чувствующие (со специальными клетками, преобразующими энергию внешнего раздражения в нервный импульс)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68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7418"/>
            <a:ext cx="10515600" cy="483372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0" y="996779"/>
            <a:ext cx="10515600" cy="534494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3000" b="1" u="sng" cap="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0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ервичночувствующие</a:t>
            </a:r>
            <a:r>
              <a:rPr lang="ru-RU" sz="3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(первичные)</a:t>
            </a:r>
            <a:r>
              <a:rPr lang="ru-RU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воспринимающая зона представляет собой окончание дендрита чувствительного нейрона:  </a:t>
            </a:r>
          </a:p>
          <a:p>
            <a:pPr lvl="0" algn="just"/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развиваются из  нервной пластинки;</a:t>
            </a:r>
          </a:p>
          <a:p>
            <a:pPr lvl="0" algn="just"/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эволюционно более древние;</a:t>
            </a:r>
          </a:p>
          <a:p>
            <a:pPr lvl="0" algn="just"/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 периферический отросток со </a:t>
            </a:r>
            <a:r>
              <a:rPr lang="ru-RU" sz="3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стереоцилиями</a:t>
            </a:r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(это гомолог дендрита), а также аксон, образующий синапсы на нейронах соответствующих центров;</a:t>
            </a:r>
          </a:p>
          <a:p>
            <a:pPr lvl="0" algn="just"/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строении  их нервного компонента (сетчатка, обонятельные луковицы) отражается принцип экранного послойного строения.</a:t>
            </a:r>
          </a:p>
          <a:p>
            <a:pPr marL="0" indent="0" algn="just">
              <a:buNone/>
            </a:pPr>
            <a:r>
              <a:rPr lang="ru-RU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Первичные </a:t>
            </a:r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кожные рецепторы (тактильные) и рецепторы внутренних органов, проприорецепторы, рецепторы обоняния, зрения, </a:t>
            </a:r>
            <a:r>
              <a:rPr lang="ru-RU" sz="30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термо</a:t>
            </a:r>
            <a:r>
              <a:rPr lang="ru-RU" sz="3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 хеморецепторы ЦНС.</a:t>
            </a:r>
            <a:endParaRPr lang="ru-RU" sz="3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74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2297" y="126228"/>
            <a:ext cx="10515600" cy="450421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9606" y="1219200"/>
            <a:ext cx="10515600" cy="536965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800" b="1" u="sng" cap="all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b="1" u="sng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торичночувствующие</a:t>
            </a:r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(вторичные)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воспринимающей зоной является специализированная рецепторная клетка,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синаптически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связанная с окончанием дендрита чувствительного нейрона:</a:t>
            </a:r>
          </a:p>
          <a:p>
            <a:pPr algn="just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развиваются из эктодермы;</a:t>
            </a:r>
          </a:p>
          <a:p>
            <a:pPr algn="just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более молодые в эволюционном плане; </a:t>
            </a:r>
          </a:p>
          <a:p>
            <a:pPr algn="just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на апикальном полюсе имеют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стереоцилии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киноцилии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на базальном полюсе синапсы с дендритами чувствительных нейронов;</a:t>
            </a:r>
          </a:p>
          <a:p>
            <a:pPr algn="just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сенсоэпителиальных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клет­ках образуют синапсы отростки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псевдоуниполярных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нейронов спинальных ганглиев, эти клетки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только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снимают и кодируют информацию, а передают её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нейроны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Вторичные: рецепторы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вкуса, слуха  и равновесия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445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2298" y="101514"/>
            <a:ext cx="10515600" cy="573989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0" y="985837"/>
            <a:ext cx="10515600" cy="58721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ВОСПРИЯТИЕ ДЕЙСТВИЯ РАЗДРАЖИТЕЛЕЙ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действии стимула на рецепторную клетку происходит преобразование энергии внешнего раздражения в рецепторный сигнал. 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Этот процесс идет в три основных этапа: 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взаимодействие стимула с рецепторной белковой молекулой, которая находится в составе клеточной  мембраны  рецепторной клетки; 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2) усиление сенсорного сигнала и его передача внутри рецепторной клетки;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3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открытие или блокирование находящихся в мембране рецепторов ионных каналов, через которые начинает или прекращается течь ионный ток, что в свою очередь приводит к деполяризации или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гиперполяризации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этой мембраны (возникает так называемый рецепторный потенциал).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336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4922" y="205583"/>
            <a:ext cx="10120743" cy="766482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842" y="1014621"/>
            <a:ext cx="11278158" cy="573353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первичночувствующих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рецепторных клетках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преобразование энергии внешнего стимула в возбуждение непосредственно на мембране рецептора. 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Примером может служить тельце </a:t>
            </a:r>
            <a:r>
              <a:rPr lang="ru-RU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Пачини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916" y="3199638"/>
            <a:ext cx="4261041" cy="281398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990335" y="3527495"/>
            <a:ext cx="86662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47060" indent="-327660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        </a:t>
            </a:r>
            <a:r>
              <a:rPr lang="ru-RU" dirty="0" smtClean="0">
                <a:solidFill>
                  <a:srgbClr val="C0000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Схематическое изображение ответов          первичного (</a:t>
            </a:r>
            <a:r>
              <a:rPr lang="ru-RU" b="1" dirty="0" smtClean="0">
                <a:solidFill>
                  <a:srgbClr val="C0000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dirty="0" smtClean="0">
                <a:solidFill>
                  <a:srgbClr val="C0000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) и вторичного (</a:t>
            </a:r>
            <a:r>
              <a:rPr lang="ru-RU" b="1" dirty="0" smtClean="0">
                <a:solidFill>
                  <a:srgbClr val="C0000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dirty="0" smtClean="0">
                <a:solidFill>
                  <a:srgbClr val="C0000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) рецепторов на стимуляцию. </a:t>
            </a:r>
            <a:endParaRPr lang="ru-RU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147060" indent="-327660" algn="just"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         </a:t>
            </a:r>
            <a:r>
              <a:rPr lang="ru-RU" b="1" dirty="0" smtClean="0">
                <a:solidFill>
                  <a:srgbClr val="C0000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dirty="0" smtClean="0">
                <a:solidFill>
                  <a:srgbClr val="C0000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-тельце </a:t>
            </a:r>
            <a:r>
              <a:rPr lang="ru-RU" dirty="0" err="1" smtClean="0">
                <a:solidFill>
                  <a:srgbClr val="C0000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Пачини</a:t>
            </a:r>
            <a:r>
              <a:rPr lang="ru-RU" dirty="0" smtClean="0">
                <a:solidFill>
                  <a:srgbClr val="C0000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b="1" i="1" dirty="0" smtClean="0">
                <a:solidFill>
                  <a:srgbClr val="C0000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i="1" dirty="0" smtClean="0">
                <a:solidFill>
                  <a:srgbClr val="C0000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-капсула рецептора;	</a:t>
            </a:r>
          </a:p>
          <a:p>
            <a:pPr marL="3147060" indent="-327660" algn="just">
              <a:spcAft>
                <a:spcPts val="0"/>
              </a:spcAft>
            </a:pPr>
            <a:r>
              <a:rPr lang="ru-RU" b="1" i="1" dirty="0" smtClean="0">
                <a:solidFill>
                  <a:srgbClr val="C0000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         2</a:t>
            </a:r>
            <a:r>
              <a:rPr lang="ru-RU" i="1" dirty="0" smtClean="0">
                <a:solidFill>
                  <a:srgbClr val="C0000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-немиелинизированная часть нервного окончания; </a:t>
            </a:r>
          </a:p>
          <a:p>
            <a:pPr marL="3147060" indent="-327660" algn="just">
              <a:spcAft>
                <a:spcPts val="0"/>
              </a:spcAft>
            </a:pPr>
            <a:r>
              <a:rPr lang="ru-RU" b="1" i="1" dirty="0" smtClean="0">
                <a:solidFill>
                  <a:srgbClr val="C0000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         3</a:t>
            </a:r>
            <a:r>
              <a:rPr lang="ru-RU" i="1" dirty="0" smtClean="0">
                <a:solidFill>
                  <a:srgbClr val="C00000"/>
                </a:solidFill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-миелинизированное нервное волокно);</a:t>
            </a:r>
            <a:endParaRPr lang="ru-RU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5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16597" y="123205"/>
            <a:ext cx="10293738" cy="404018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4616" y="803191"/>
            <a:ext cx="10577384" cy="6054809"/>
          </a:xfrm>
        </p:spPr>
        <p:txBody>
          <a:bodyPr/>
          <a:lstStyle/>
          <a:p>
            <a:pPr marL="0" indent="0" algn="just">
              <a:buNone/>
            </a:pPr>
            <a:r>
              <a:rPr lang="ru-RU" sz="2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sz="2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вторичночувствующих</a:t>
            </a:r>
            <a:r>
              <a:rPr lang="ru-RU" sz="2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рецепторных клетках </a:t>
            </a:r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раздражение </a:t>
            </a: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действует не непосредственно на окончание отростка сенсорного нейрона, а на особые структуры — специализированные </a:t>
            </a:r>
            <a:r>
              <a:rPr lang="ru-RU" sz="2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рецептирующие</a:t>
            </a: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клетки. В них под влиянием этого раздражения возникает целая серия различных процессов, являющихся причиной последующего возбуж­дения сенсорного нейрона. Отсюда и название этих рецепторов — вторичные или </a:t>
            </a:r>
            <a:r>
              <a:rPr lang="ru-RU" sz="2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вторичночувствующие</a:t>
            </a: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548714" y="3963747"/>
            <a:ext cx="4580238" cy="21652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582032" y="3830595"/>
            <a:ext cx="39047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449580" algn="l"/>
                <a:tab pos="540385" algn="l"/>
              </a:tabLst>
            </a:pPr>
            <a:r>
              <a:rPr lang="ru-RU" sz="1200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первичное рецепторное образование; </a:t>
            </a:r>
            <a:endParaRPr lang="ru-RU" sz="12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49580" algn="l"/>
                <a:tab pos="540385" algn="l"/>
              </a:tabLst>
            </a:pPr>
            <a:r>
              <a:rPr lang="ru-RU" sz="1200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вторичное рецепторное образование; </a:t>
            </a:r>
            <a:endParaRPr lang="ru-RU" sz="12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49580" algn="l"/>
                <a:tab pos="540385" algn="l"/>
              </a:tabLst>
            </a:pPr>
            <a:r>
              <a:rPr lang="ru-RU" sz="1200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РП — </a:t>
            </a: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рецепторный потенциал; </a:t>
            </a:r>
            <a:endParaRPr lang="ru-RU" sz="12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49580" algn="l"/>
                <a:tab pos="540385" algn="l"/>
              </a:tabLst>
            </a:pPr>
            <a:r>
              <a:rPr lang="ru-RU" sz="1200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ГП </a:t>
            </a: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генераторный потенциал; </a:t>
            </a:r>
            <a:endParaRPr lang="ru-RU" sz="12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49580" algn="l"/>
                <a:tab pos="540385" algn="l"/>
              </a:tabLst>
            </a:pPr>
            <a:r>
              <a:rPr lang="ru-RU" sz="1200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ПД </a:t>
            </a: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потенциал действия; </a:t>
            </a:r>
            <a:endParaRPr lang="ru-RU" sz="12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49580" algn="l"/>
                <a:tab pos="540385" algn="l"/>
              </a:tabLst>
            </a:pPr>
            <a:r>
              <a:rPr lang="ru-RU" sz="1200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немиелинизированное</a:t>
            </a: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нервное волокно; </a:t>
            </a:r>
            <a:endParaRPr lang="ru-RU" sz="12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49580" algn="l"/>
                <a:tab pos="540385" algn="l"/>
              </a:tabLst>
            </a:pPr>
            <a:r>
              <a:rPr lang="ru-RU" sz="1200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2— </a:t>
            </a: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миелинизированное нервное волокно; </a:t>
            </a:r>
            <a:endParaRPr lang="ru-RU" sz="12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49580" algn="l"/>
                <a:tab pos="540385" algn="l"/>
              </a:tabLst>
            </a:pPr>
            <a:r>
              <a:rPr lang="ru-RU" sz="1200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3— </a:t>
            </a:r>
            <a:r>
              <a:rPr lang="ru-RU" sz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рецептирующая</a:t>
            </a: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клетка; </a:t>
            </a:r>
            <a:endParaRPr lang="ru-RU" sz="12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49580" algn="l"/>
                <a:tab pos="540385" algn="l"/>
              </a:tabLst>
            </a:pPr>
            <a:r>
              <a:rPr lang="ru-RU" sz="1200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4— </a:t>
            </a: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афферентное нервное волокно; </a:t>
            </a:r>
            <a:endParaRPr lang="ru-RU" sz="12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49580" algn="l"/>
                <a:tab pos="540385" algn="l"/>
              </a:tabLst>
            </a:pP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— эфферентное нервное волокно;</a:t>
            </a:r>
            <a:endParaRPr lang="ru-RU" sz="12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49580" algn="l"/>
                <a:tab pos="540385" algn="l"/>
              </a:tabLst>
            </a:pP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синапс. </a:t>
            </a:r>
            <a:endParaRPr lang="ru-RU" sz="12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49580" algn="l"/>
                <a:tab pos="540385" algn="l"/>
              </a:tabLst>
            </a:pP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Стрелками показано место формирования </a:t>
            </a:r>
            <a:r>
              <a:rPr lang="ru-RU" sz="1200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РП, </a:t>
            </a:r>
            <a:r>
              <a:rPr lang="ru-RU" sz="12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ГП </a:t>
            </a:r>
            <a:r>
              <a:rPr lang="ru-RU" sz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ПД.</a:t>
            </a:r>
            <a:endParaRPr lang="ru-RU" sz="12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64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346" y="109752"/>
            <a:ext cx="10515600" cy="524561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52368" y="2141838"/>
            <a:ext cx="10239632" cy="377762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в первичных рецепторах раздражитель вызывает: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рецепторный потенциал - потенциал действия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8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вторичных рецепторах: </a:t>
            </a:r>
            <a:r>
              <a:rPr lang="ru-RU" sz="28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рецепторный потенциал- выделение медиатора - генераторный  потенциал - потенциал действия</a:t>
            </a:r>
            <a:endParaRPr lang="ru-RU" sz="2800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17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214" y="180869"/>
            <a:ext cx="10878624" cy="708817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0962" y="1090863"/>
            <a:ext cx="10981038" cy="527633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3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Рецептивное поле</a:t>
            </a:r>
          </a:p>
          <a:p>
            <a:pPr marL="0" indent="0" algn="just">
              <a:buNone/>
            </a:pPr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Рецептивным полем нейрона называют множество рецепторов, функционально связанных с этим нейроном. Рецептивное поле нейрона представляет собой динамическое образование – один и тот же нейрон в различные моменты времени может оказаться функционально связанным с различным количеством рецепторов. </a:t>
            </a:r>
            <a:endParaRPr lang="ru-RU" sz="3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endParaRPr lang="ru-RU" dirty="0"/>
          </a:p>
          <a:p>
            <a:pPr marL="800100" lvl="2" indent="0" algn="just">
              <a:buNone/>
            </a:pPr>
            <a:r>
              <a:rPr lang="ru-RU" dirty="0" smtClean="0"/>
              <a:t>				</a:t>
            </a:r>
            <a:r>
              <a:rPr lang="ru-RU" sz="15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5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рецептирующая</a:t>
            </a:r>
            <a:r>
              <a:rPr lang="ru-RU" sz="15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клетка;</a:t>
            </a:r>
          </a:p>
          <a:p>
            <a:pPr marL="800100" lvl="2" indent="0" algn="just">
              <a:buNone/>
            </a:pPr>
            <a:r>
              <a:rPr lang="ru-RU" sz="1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5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А – максимальное рецептивное поле 2;</a:t>
            </a:r>
          </a:p>
          <a:p>
            <a:pPr marL="0" indent="0" algn="just">
              <a:buNone/>
            </a:pPr>
            <a:r>
              <a:rPr lang="ru-RU" sz="1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5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Б – минимальное рецептивное поле 2;</a:t>
            </a:r>
          </a:p>
          <a:p>
            <a:pPr marL="0" indent="0" algn="just">
              <a:buNone/>
            </a:pPr>
            <a:r>
              <a:rPr lang="ru-RU" sz="1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5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В – рецептивное поле нейрона 3.</a:t>
            </a:r>
          </a:p>
          <a:p>
            <a:pPr marL="0" indent="0" algn="just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422" y="3951452"/>
            <a:ext cx="1578340" cy="221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24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3525" y="106209"/>
            <a:ext cx="10884954" cy="788941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3525" y="1037968"/>
            <a:ext cx="11423675" cy="52104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Перекрытие рецептивных полей чувствительных </a:t>
            </a:r>
            <a:r>
              <a:rPr lang="ru-RU" sz="3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нейронов </a:t>
            </a:r>
            <a:endParaRPr lang="ru-RU" sz="30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первичных рецепторов зоны ветвления периферических отростков чувствительных нейронов могут перекрывать друг </a:t>
            </a:r>
            <a:r>
              <a:rPr lang="ru-RU" sz="3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друга – А.</a:t>
            </a:r>
            <a:endParaRPr lang="ru-RU" sz="30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– первичных рецепторов</a:t>
            </a:r>
          </a:p>
          <a:p>
            <a:pPr marL="0" indent="0" algn="just">
              <a:buNone/>
            </a:pPr>
            <a:r>
              <a:rPr lang="ru-RU" b="1" i="1" dirty="0"/>
              <a:t>	</a:t>
            </a:r>
            <a:r>
              <a:rPr lang="ru-RU" b="1" i="1" dirty="0" smtClean="0"/>
              <a:t>										</a:t>
            </a:r>
          </a:p>
          <a:p>
            <a:pPr marL="0" indent="0" algn="just">
              <a:buNone/>
            </a:pPr>
            <a:r>
              <a:rPr lang="ru-RU" b="1" i="1" dirty="0"/>
              <a:t>	</a:t>
            </a:r>
            <a:r>
              <a:rPr lang="ru-RU" b="1" i="1" dirty="0" smtClean="0"/>
              <a:t>										</a:t>
            </a:r>
          </a:p>
          <a:p>
            <a:pPr marL="0" indent="0" algn="just">
              <a:buNone/>
            </a:pPr>
            <a:endParaRPr lang="ru-RU" b="1" i="1" dirty="0"/>
          </a:p>
          <a:p>
            <a:pPr marL="0" indent="0" algn="just">
              <a:buNone/>
            </a:pPr>
            <a:endParaRPr lang="ru-RU" b="1" i="1" dirty="0" smtClean="0"/>
          </a:p>
          <a:p>
            <a:pPr marL="0" indent="0" algn="just">
              <a:buNone/>
            </a:pPr>
            <a:endParaRPr lang="ru-RU" b="1" i="1" dirty="0"/>
          </a:p>
          <a:p>
            <a:pPr marL="0" indent="0" algn="just">
              <a:buNone/>
            </a:pPr>
            <a:endParaRPr lang="ru-RU" b="1" i="1" dirty="0" smtClean="0"/>
          </a:p>
          <a:p>
            <a:pPr marL="0" indent="0" algn="just">
              <a:buNone/>
            </a:pPr>
            <a:r>
              <a:rPr lang="ru-RU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			</a:t>
            </a:r>
            <a:r>
              <a:rPr lang="ru-RU" sz="3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– вторичных рецепторов</a:t>
            </a:r>
          </a:p>
          <a:p>
            <a:pPr marL="0" indent="0" algn="ctr">
              <a:buNone/>
            </a:pPr>
            <a:endParaRPr lang="ru-RU" b="1" i="1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2783639"/>
            <a:ext cx="5010150" cy="283456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17058" y="3221165"/>
            <a:ext cx="64749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 вторичных рецепторов одна </a:t>
            </a:r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рецептирующая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клетка может контактировать с несколькими чувствительными нейронами, т.е. может входить состав рецептивных полей различных нейронов 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56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8563"/>
            <a:ext cx="10515600" cy="466897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0" y="1051740"/>
            <a:ext cx="10515600" cy="56415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РАЗЛИЧЕНИЕ СИГНАЛОВ</a:t>
            </a:r>
          </a:p>
          <a:p>
            <a:pPr marL="0" indent="0" algn="ctr">
              <a:buNone/>
            </a:pP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Рецепторы специализированы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восприятию определенного параметра свойств раздражителя в весьма узком диапазоне и реагируют лишь на узкую область, например, частот или длины световой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волны.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Реагируют на :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R"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интенсивность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силы стимула, </a:t>
            </a:r>
            <a:endParaRPr lang="ru-RU" sz="28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arenR"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временные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показатели, 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пространственные признаки.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148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9752"/>
            <a:ext cx="10515600" cy="433945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45276" y="881448"/>
            <a:ext cx="10346724" cy="551793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Порог различения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минимальное изменение параметров действующего раздражителя,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которое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воспринимается субъективно. </a:t>
            </a:r>
            <a:endParaRPr 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пороги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различения силы, пространства и времени действия раздражителя.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абсолютный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дифференциальный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(разностный) пороги. </a:t>
            </a:r>
          </a:p>
          <a:p>
            <a:pPr marL="0" indent="0" algn="just">
              <a:buNone/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Абсолютным порогом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считают минимальную силу адекватного стимула, при которой возникает возбуждение рецептора.</a:t>
            </a:r>
          </a:p>
          <a:p>
            <a:pPr marL="0" indent="0" algn="just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дифференциальным порогом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понимают минимальный прирост силы стимула,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вызывает заметное изменение реакции рецептора (например, слабо соленое - сильно соленое</a:t>
            </a:r>
            <a:r>
              <a:rPr lang="ru-RU" sz="2800" dirty="0">
                <a:solidFill>
                  <a:srgbClr val="C00000"/>
                </a:solidFill>
              </a:rPr>
              <a:t>)</a:t>
            </a:r>
          </a:p>
          <a:p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86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392756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4172" y="700216"/>
            <a:ext cx="10039865" cy="608776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Порог различения силы раздражителя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практически всегда выше ранее  действующего  раздражения  на определенную величину (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Вебера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just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Вебера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пороге силы действующего раздражителя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∆I / I=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где: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-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сила раздражителя;</a:t>
            </a:r>
          </a:p>
          <a:p>
            <a:pPr marL="0" indent="0">
              <a:buNone/>
            </a:pP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ощутимый прирост силы действующего раздражителя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Зависимость интенсивности ощущения от силы раздражения выражается законом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Вебера-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Фехнера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"Интенсивность ощущений пропорциональна логарифму силы раздражения"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= k × log (I / 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="1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интенсивность ощущения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константа;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сила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раздражения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I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порог ощущения</a:t>
            </a:r>
          </a:p>
          <a:p>
            <a:pPr marL="0" indent="0" algn="just">
              <a:buNone/>
            </a:pPr>
            <a:endParaRPr lang="ru-RU" sz="2400" dirty="0">
              <a:solidFill>
                <a:srgbClr val="C00000"/>
              </a:solidFill>
            </a:endParaRPr>
          </a:p>
          <a:p>
            <a:pPr algn="just"/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40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108" y="126228"/>
            <a:ext cx="10515600" cy="672843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44130" y="1079156"/>
            <a:ext cx="10052222" cy="528727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Пространственное различие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сигналов основано на различиях в пространственном распределении возбуждения в слое рецепторов и в нервных слоях. Для пространственного  различия необходимо чтобы между двумя возбуждаемыми рецепторами находился хотя бы один невозбужденный рецепторный элемент.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временного  различия 2-х раздражителей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необходимо чтобы вызванные ими нервные процессы не сливались во времени,  чтобы сигнал, вызываемый последующим стимулом, не попадал в рефрактерный период от предыдущего.</a:t>
            </a:r>
          </a:p>
          <a:p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059" y="68563"/>
            <a:ext cx="10515600" cy="425707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2897" y="930876"/>
            <a:ext cx="10338486" cy="568269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преобразования  в  рецепторах энергии физического или химического раздражителя в процессе нервного возбуждения начинается цепь процессов по преобразованию  и  передаче  полученного  сигнала. </a:t>
            </a:r>
            <a:endParaRPr 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- передача информации в раздражителе в высшие отделы мозга.</a:t>
            </a:r>
          </a:p>
          <a:p>
            <a:pPr marL="0" indent="0" algn="just">
              <a:buNone/>
            </a:pPr>
            <a:r>
              <a:rPr lang="ru-RU" sz="28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Проводниковый отдел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доставку информации от рецепторов в центральный отдел  анализатора и частичную переработку в нейронах на " станциях переключения".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Преобразования сигналов могут быть условно разделены  на 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пространственные и временные.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69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0535" y="134465"/>
            <a:ext cx="10515600" cy="557513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0076" y="864973"/>
            <a:ext cx="10041924" cy="548498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6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Пространственные преобразования</a:t>
            </a:r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сигналов - изменение их масштаба в целом, искажение различных пространств, частей например (это может происходить в зрительной и соматосенсорных системах на корковом уровне - искажение геометрических пропорций объекта). </a:t>
            </a:r>
          </a:p>
          <a:p>
            <a:pPr marL="0" indent="0" algn="just">
              <a:buNone/>
            </a:pPr>
            <a:r>
              <a:rPr lang="ru-RU" sz="26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Временные </a:t>
            </a:r>
            <a:r>
              <a:rPr lang="ru-RU" sz="26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преобразования</a:t>
            </a: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информации - ее сжатие в отдельные импульсные посылки, разделенные паузами и интервалами. В целом, тоническая </a:t>
            </a:r>
            <a:r>
              <a:rPr lang="ru-RU" sz="2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импульсация</a:t>
            </a: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преобразуется в физическую.</a:t>
            </a:r>
          </a:p>
          <a:p>
            <a:pPr marL="0" indent="0" algn="just">
              <a:buNone/>
            </a:pP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Существенным моментом преобразования информации является </a:t>
            </a:r>
            <a:r>
              <a:rPr lang="ru-RU" sz="2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ограничение избыточной информации </a:t>
            </a: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выделение лишь существенных признаков сигналов.</a:t>
            </a:r>
          </a:p>
          <a:p>
            <a:pPr marL="0" indent="0" algn="just">
              <a:buNone/>
            </a:pP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Имеются следующие приемы ограничения:</a:t>
            </a:r>
          </a:p>
          <a:p>
            <a:pPr marL="0" indent="0" algn="just">
              <a:buNone/>
            </a:pP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1.Сжатие афферентной информации  благодаря наличию суживающихся      сенсорных «воронок».</a:t>
            </a:r>
          </a:p>
          <a:p>
            <a:pPr marL="0" indent="0" algn="just">
              <a:buNone/>
            </a:pP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Подавление несущественной информации.</a:t>
            </a:r>
          </a:p>
          <a:p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30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410" y="142704"/>
            <a:ext cx="10515600" cy="60694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7741" y="864974"/>
            <a:ext cx="9984259" cy="549322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b="1" i="1" dirty="0" smtClean="0"/>
          </a:p>
          <a:p>
            <a:pPr marL="0" indent="0" algn="ctr">
              <a:buNone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КОДИРОВАНИЕ</a:t>
            </a:r>
          </a:p>
          <a:p>
            <a:pPr marL="0" indent="0" algn="just">
              <a:buNone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Кодируются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характеристики раздражителя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0" algn="just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ru-RU" sz="2800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кодируется наличием различных видов рецепторов,  обладающих  наибольшей чувствительностью к определенному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адекватному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виду раздражителя, за исключением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болевого;</a:t>
            </a:r>
          </a:p>
          <a:p>
            <a:pPr marL="0" lvl="0" indent="0" algn="just">
              <a:buNone/>
            </a:pP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800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сила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изменения числа возбужденных рецепторов и изменения частоты  </a:t>
            </a:r>
            <a:r>
              <a:rPr lang="ru-RU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импульсации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6554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68316" y="139680"/>
            <a:ext cx="10293738" cy="86533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6909" y="1367482"/>
            <a:ext cx="10610334" cy="507862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800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Пространство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действия); </a:t>
            </a:r>
          </a:p>
          <a:p>
            <a:pPr marL="0" indent="0" algn="just">
              <a:buNone/>
            </a:pPr>
            <a:endParaRPr lang="ru-RU" sz="28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800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</a:t>
            </a:r>
            <a:r>
              <a:rPr lang="ru-RU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раздражителя - с помощью возбуждения рецепторов при включении раздражителя  и  прекращении их возбуждения после выключения раздражителя,  а также в связи с наличием </a:t>
            </a:r>
            <a:r>
              <a:rPr lang="ru-RU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on-off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рецепторов.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786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6486" y="106208"/>
            <a:ext cx="10653948" cy="692688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1794" y="1263512"/>
            <a:ext cx="10190205" cy="50837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КОДИРОВАНИЯ</a:t>
            </a:r>
          </a:p>
          <a:p>
            <a:pPr marL="0" indent="0" algn="just">
              <a:buNone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Частотное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кодирование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Передача и преобразование сигнала происходит путем импульсов,  которые поступают в виде отдельных пачек. 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анализаторных системах кодирование информации о характере сигнала происходит двоичным  кодом, т.е.  наличием  или отсутствием залпа импульсов (пачек),  изменением характера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импульсации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частоты и числа импульсов в залпах, интервалов между залпами.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Пространственно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временные распределения активности нервных волокон называют- </a:t>
            </a:r>
            <a:r>
              <a:rPr lang="ru-RU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pattern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«временной рисунок».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792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55737" y="221712"/>
            <a:ext cx="10114933" cy="817817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93557" y="1126156"/>
            <a:ext cx="10198443" cy="54723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Кодирование интенсивности стимулов –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количеством нейронных элементов. Разные пороги и разные  диапазоны при увеличении силы стимула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будут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вовлекать все большее количество нервных элементов.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buNone/>
            </a:pP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Принцип меченой линии или тонического позиционного кодирования -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суть в том,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определенный признак раздражителя вызывает возбуждение определенного нейрона или группы нейронов, расположенных в строго определенном месте того или иного нервного слоя. Этот вид кодирования - наиболее высокий отмечается у высших животных в корковом отделе анализатора.     </a:t>
            </a:r>
          </a:p>
          <a:p>
            <a:pPr marL="0" indent="0">
              <a:buNone/>
            </a:pP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27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5039"/>
            <a:ext cx="10515600" cy="606939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1880" y="1153297"/>
            <a:ext cx="9910119" cy="5559125"/>
          </a:xfrm>
        </p:spPr>
        <p:txBody>
          <a:bodyPr/>
          <a:lstStyle/>
          <a:p>
            <a:pPr marL="0" indent="0" algn="ctr">
              <a:buNone/>
            </a:pPr>
            <a:endParaRPr lang="ru-RU" b="1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b="1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ДЕТЕКТИРОВАНИЕ ПРИЗНАКОВ СИГНАЛОВ</a:t>
            </a:r>
          </a:p>
          <a:p>
            <a:pPr marL="0" indent="0" algn="ctr">
              <a:buNone/>
            </a:pP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избирательного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признаков раздражителя существуют специализированные  нейроны -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детекторы,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которые расщепляют афферентный сигнал. Совокупность таких нейронов, оценивающих разные стороны одного и того же признака (например цвет или запах предмета), составляют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</a:t>
            </a:r>
            <a:r>
              <a:rPr 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детекции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этого признака.</a:t>
            </a:r>
          </a:p>
          <a:p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21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6802"/>
            <a:ext cx="10515600" cy="72227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0" y="1128584"/>
            <a:ext cx="10515600" cy="54602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b="1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ОПОЗНАНИЕ ОБРАЗЦОВ</a:t>
            </a:r>
          </a:p>
          <a:p>
            <a:pPr marL="0" indent="0" algn="ctr">
              <a:buNone/>
            </a:pPr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Опознание образов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конечная и наиболее сложная операция анализатора.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целостное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восприятие раздражителя, отнесение сигнала к определенному классу сигналов, записанному в аппарате памяти, т.е. происходит определение биологической значимости раздражителя в соответствии с собственными потребностями.  </a:t>
            </a:r>
          </a:p>
        </p:txBody>
      </p:sp>
    </p:spTree>
    <p:extLst>
      <p:ext uri="{BB962C8B-B14F-4D97-AF65-F5344CB8AC3E}">
        <p14:creationId xmlns:p14="http://schemas.microsoft.com/office/powerpoint/2010/main" val="285016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58933" y="139681"/>
            <a:ext cx="10170170" cy="890049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физиология сенсорных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3514" y="1252152"/>
            <a:ext cx="10338486" cy="52186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корковом отделе происходит: </a:t>
            </a:r>
          </a:p>
          <a:p>
            <a:pPr marL="0" indent="0" algn="just">
              <a:buNone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различение всех действующих на организм раздражителей, </a:t>
            </a:r>
          </a:p>
          <a:p>
            <a:pPr marL="0" indent="0" algn="just">
              <a:buNone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восприятие (формирование) образов, узнавание предметов и явлений. 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процессе опознания образов происходит «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раздражителя»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выделение ее из множества других моделей.</a:t>
            </a:r>
          </a:p>
          <a:p>
            <a:pPr marL="0" indent="0" algn="ctr">
              <a:buNone/>
            </a:pP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Опознание образа заканчивается принятием решения о том, с какой  ситуацией или объектом встретился организм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85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179</TotalTime>
  <Words>1991</Words>
  <Application>Microsoft Office PowerPoint</Application>
  <PresentationFormat>Произвольный</PresentationFormat>
  <Paragraphs>285</Paragraphs>
  <Slides>43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Легкий дым</vt:lpstr>
      <vt:lpstr>Гомельский государственный  медицинский университет  Кафедра нормальной и патологической физиологии</vt:lpstr>
      <vt:lpstr>Общая физиология сенсорных систем  </vt:lpstr>
      <vt:lpstr>Общая физиология сенсорных систем 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  <vt:lpstr>Общая физиология сенсорных систем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Домашний</dc:creator>
  <cp:lastModifiedBy>user123</cp:lastModifiedBy>
  <cp:revision>20</cp:revision>
  <dcterms:created xsi:type="dcterms:W3CDTF">2017-01-17T08:59:27Z</dcterms:created>
  <dcterms:modified xsi:type="dcterms:W3CDTF">2021-12-27T09:22:53Z</dcterms:modified>
</cp:coreProperties>
</file>