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325" r:id="rId11"/>
    <p:sldId id="267" r:id="rId12"/>
    <p:sldId id="268" r:id="rId13"/>
    <p:sldId id="324" r:id="rId14"/>
    <p:sldId id="326" r:id="rId15"/>
    <p:sldId id="269" r:id="rId16"/>
    <p:sldId id="270" r:id="rId17"/>
    <p:sldId id="271" r:id="rId18"/>
    <p:sldId id="272" r:id="rId19"/>
    <p:sldId id="323" r:id="rId20"/>
    <p:sldId id="274" r:id="rId21"/>
    <p:sldId id="275" r:id="rId22"/>
    <p:sldId id="327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328" r:id="rId39"/>
    <p:sldId id="292" r:id="rId40"/>
    <p:sldId id="293" r:id="rId41"/>
    <p:sldId id="329" r:id="rId42"/>
    <p:sldId id="294" r:id="rId43"/>
    <p:sldId id="298" r:id="rId44"/>
    <p:sldId id="295" r:id="rId45"/>
    <p:sldId id="332" r:id="rId46"/>
    <p:sldId id="296" r:id="rId47"/>
    <p:sldId id="297" r:id="rId48"/>
    <p:sldId id="331" r:id="rId49"/>
    <p:sldId id="330" r:id="rId50"/>
    <p:sldId id="299" r:id="rId51"/>
    <p:sldId id="300" r:id="rId52"/>
    <p:sldId id="301" r:id="rId53"/>
    <p:sldId id="302" r:id="rId54"/>
    <p:sldId id="303" r:id="rId55"/>
    <p:sldId id="304" r:id="rId56"/>
    <p:sldId id="305" r:id="rId57"/>
    <p:sldId id="322" r:id="rId5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8" d="100"/>
          <a:sy n="88" d="100"/>
        </p:scale>
        <p:origin x="-1464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C385-7AB5-41A7-A423-6AEBEDE1D63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8BBD-0C7F-4430-9DCB-F5522AB36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70226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C385-7AB5-41A7-A423-6AEBEDE1D63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8BBD-0C7F-4430-9DCB-F5522AB36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367537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C385-7AB5-41A7-A423-6AEBEDE1D63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8BBD-0C7F-4430-9DCB-F5522AB36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802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C385-7AB5-41A7-A423-6AEBEDE1D63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8BBD-0C7F-4430-9DCB-F5522AB36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90019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C385-7AB5-41A7-A423-6AEBEDE1D63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8BBD-0C7F-4430-9DCB-F5522AB36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831291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C385-7AB5-41A7-A423-6AEBEDE1D63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8BBD-0C7F-4430-9DCB-F5522AB36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92163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C385-7AB5-41A7-A423-6AEBEDE1D63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8BBD-0C7F-4430-9DCB-F5522AB36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39331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C385-7AB5-41A7-A423-6AEBEDE1D63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8BBD-0C7F-4430-9DCB-F5522AB36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7942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C385-7AB5-41A7-A423-6AEBEDE1D63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8BBD-0C7F-4430-9DCB-F5522AB36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6957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C385-7AB5-41A7-A423-6AEBEDE1D63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8BBD-0C7F-4430-9DCB-F5522AB36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23499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79C385-7AB5-41A7-A423-6AEBEDE1D63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28BBD-0C7F-4430-9DCB-F5522AB36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3513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79C385-7AB5-41A7-A423-6AEBEDE1D636}" type="datetimeFigureOut">
              <a:rPr lang="ru-RU" smtClean="0"/>
              <a:t>27.12.2021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28BBD-0C7F-4430-9DCB-F5522AB36C5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05469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11391" y="3212976"/>
            <a:ext cx="1846892" cy="2092657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29370" y="18331"/>
            <a:ext cx="2728913" cy="2047875"/>
          </a:xfrm>
          <a:prstGeom prst="rect">
            <a:avLst/>
          </a:prstGeom>
        </p:spPr>
      </p:pic>
      <p:pic>
        <p:nvPicPr>
          <p:cNvPr id="11" name="Объект 10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683568" y="1941115"/>
            <a:ext cx="2887745" cy="2399479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1520" y="4498615"/>
            <a:ext cx="2085975" cy="2047875"/>
          </a:xfrm>
          <a:prstGeom prst="rect">
            <a:avLst/>
          </a:prstGeom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27984" y="2229124"/>
            <a:ext cx="2217098" cy="1967703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483768" y="4613135"/>
            <a:ext cx="4572000" cy="160659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buSzPct val="120000"/>
              <a:defRPr/>
            </a:pPr>
            <a:r>
              <a:rPr lang="ru-RU" sz="32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Физиология </a:t>
            </a:r>
            <a:r>
              <a:rPr lang="ru-RU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боли</a:t>
            </a:r>
            <a:endParaRPr lang="ru-RU" sz="24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  <a:buSzPct val="120000"/>
              <a:defRPr/>
            </a:pPr>
            <a:endParaRPr lang="ru-RU" sz="105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  <a:buSzPct val="120000"/>
              <a:defRPr/>
            </a:pPr>
            <a:r>
              <a:rPr lang="ru-RU" sz="16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ЛЕКЦИЯ </a:t>
            </a:r>
            <a:r>
              <a:rPr lang="ru-RU" sz="16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endParaRPr lang="ru-RU" sz="16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80000"/>
              </a:lnSpc>
              <a:buSzPct val="120000"/>
              <a:defRPr/>
            </a:pPr>
            <a:endParaRPr lang="ru-RU" sz="105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для студентов 2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курса</a:t>
            </a:r>
          </a:p>
          <a:p>
            <a:pPr algn="ctr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Висенберг Ю.В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., к.б.н., </a:t>
            </a:r>
            <a:r>
              <a:rPr lang="ru-RU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доцент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lnSpc>
                <a:spcPct val="80000"/>
              </a:lnSpc>
              <a:buClr>
                <a:schemeClr val="tx1"/>
              </a:buClr>
              <a:defRPr/>
            </a:pPr>
            <a:r>
              <a:rPr lang="ru-RU" b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2021 год </a:t>
            </a: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5496" y="260648"/>
            <a:ext cx="61206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latin typeface="Times New Roman" pitchFamily="18" charset="0"/>
              </a:rPr>
              <a:t>Гомельский государственный медицинский университет</a:t>
            </a:r>
            <a:br>
              <a:rPr lang="ru-RU" b="1" dirty="0" smtClean="0">
                <a:latin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</a:rPr>
              <a:t>Кафедра  нормальной и патологической физиологии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909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16632"/>
            <a:ext cx="8784976" cy="6060331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ФИЗИОЛОГИЯ БОЛИ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лекции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1.Биологическая роль боли.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Типы боли.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Рецепция и передача боли.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Теории боли.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5. Формирование болевых ощущений.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6. Отраженная боль. Теории.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 Регуляция болевой чувствительности.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Физиологические основы методов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обезболивания.</a:t>
            </a:r>
          </a:p>
          <a:p>
            <a:pPr marL="0" indent="0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9. Методы исследования болевой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чувствительности.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9015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20" y="188641"/>
            <a:ext cx="8496944" cy="2304256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Болевая чувствительность имеет особое значение для выживания организма, так как предупреждает его о действии повреждающих и опасных раздражителей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9792" y="2852936"/>
            <a:ext cx="3429000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7197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4940" y="0"/>
            <a:ext cx="2309060" cy="204843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8051" y="958101"/>
            <a:ext cx="5569080" cy="4351338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Проблема боли и обезболивания занимает одно из центральных мест в медицине с момента ее возникновения и остается до сих пор наиболее сложной и драматичной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68144" y="2708920"/>
            <a:ext cx="3114579" cy="35571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093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4940" y="0"/>
            <a:ext cx="2309060" cy="2048434"/>
          </a:xfrm>
          <a:prstGeom prst="rect">
            <a:avLst/>
          </a:prstGeom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2770" y="332656"/>
            <a:ext cx="6732170" cy="4128529"/>
          </a:xfrm>
        </p:spPr>
        <p:txBody>
          <a:bodyPr>
            <a:normAutofit fontScale="92500"/>
          </a:bodyPr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 – это особое психическое состояние, обусловленное совокупностью процессов, происходящих в ЦНС и возникающих в ответ на повреждающие действия.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Болевое ощущение формируется в 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мозге,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нашем сознании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а не в очаге повреждения.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8151" y="3827601"/>
            <a:ext cx="3023351" cy="30303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4573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16632"/>
            <a:ext cx="6883474" cy="655272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 - психофизиологическое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состояние,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субъективно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переживаемое чувство дискомфорта, возникающего в результате чрезмерной механической или химической стимуляции моно- и полимодальных рецепторов покровных тканей и внутренних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органов. 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Феномен,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обеспечивающий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перестройку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внутри организма, меняя его отношения с внешней средой. </a:t>
            </a: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0977" y="306710"/>
            <a:ext cx="2143125" cy="2762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96996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496" y="116632"/>
            <a:ext cx="9108504" cy="655272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 </a:t>
            </a:r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3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это сторожевой пес здоровья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(Ч. Шеррингтон)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ЗНАЧЕНИЕ БОЛИ</a:t>
            </a:r>
          </a:p>
          <a:p>
            <a:pPr marL="0" indent="0" algn="just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СИГНАЛЬНОЕ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-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предупреждение организма о самых первых признаках повреждения или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болезни.</a:t>
            </a:r>
          </a:p>
          <a:p>
            <a:pPr marL="0" indent="0" algn="just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ЗАЩИТНОЕ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обеспечивает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поддержание гомеостаза и восстановление поврежденных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структур</a:t>
            </a:r>
          </a:p>
          <a:p>
            <a:pPr marL="0" indent="0" algn="just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ПОВЕДЕНЧЕСКОЕ,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избегание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разрушающих раздражителей.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01478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04664"/>
            <a:ext cx="8784976" cy="5721499"/>
          </a:xfrm>
        </p:spPr>
        <p:txBody>
          <a:bodyPr/>
          <a:lstStyle/>
          <a:p>
            <a:pPr marL="0" indent="0" algn="just">
              <a:buClr>
                <a:srgbClr val="CC0000"/>
              </a:buClr>
              <a:buNone/>
            </a:pP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Как системная реакция организма боль состоит из 3-х процессов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marL="0" indent="0" algn="just">
              <a:buClr>
                <a:srgbClr val="CC0000"/>
              </a:buClr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 </a:t>
            </a: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Возбуждение рецепторов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marL="0" indent="0" algn="just">
              <a:buClr>
                <a:srgbClr val="CC0000"/>
              </a:buClr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 Проведение импульсов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ЦНС и возбуждение центральных структур; </a:t>
            </a:r>
          </a:p>
          <a:p>
            <a:pPr marL="0" indent="0" algn="just">
              <a:buClr>
                <a:srgbClr val="CC0000"/>
              </a:buClr>
              <a:buNone/>
            </a:pPr>
            <a:r>
              <a:rPr lang="ru-RU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3.Комплекс эффективных </a:t>
            </a:r>
            <a:r>
              <a:rPr lang="ru-RU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реакций, направленных на избавление организма от вредного фактора.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73496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Болевые рецепторы 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адаптируются</a:t>
            </a:r>
          </a:p>
          <a:p>
            <a:pPr algn="ctr">
              <a:buNone/>
              <a:defRPr/>
            </a:pPr>
            <a:r>
              <a:rPr lang="ru-RU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Отсутствие адаптации - важная информация о существующем повреждении.</a:t>
            </a:r>
          </a:p>
          <a:p>
            <a:pPr algn="just">
              <a:buNone/>
              <a:defRPr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длительном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действии болевого стимула возбуждение болевых волокон возрастает (характерно для медленной, ноющей, сопровождающейся тошнотой боли).</a:t>
            </a:r>
          </a:p>
        </p:txBody>
      </p:sp>
    </p:spTree>
    <p:extLst>
      <p:ext uri="{BB962C8B-B14F-4D97-AF65-F5344CB8AC3E}">
        <p14:creationId xmlns:p14="http://schemas.microsoft.com/office/powerpoint/2010/main" val="3326747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116632"/>
            <a:ext cx="8496944" cy="63367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48982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060" y="13451"/>
            <a:ext cx="7886700" cy="639891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ноцицепция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23618" y="823784"/>
            <a:ext cx="7886700" cy="5941113"/>
          </a:xfrm>
        </p:spPr>
        <p:txBody>
          <a:bodyPr/>
          <a:lstStyle/>
          <a:p>
            <a:pPr marL="0" indent="0" algn="just">
              <a:buNone/>
            </a:pP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Быстрая боль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ощущается через 0,1 сек. После нанесения болевого стимула. Описывают как: режущая, колющая, острая, электрическая и т.д. от болевых рецепторов в спинной мозг болевые сигналы передаются по волокнам небольшого диаметра 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 скоростью от 6 до 30 м/с.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0786" y="4436667"/>
            <a:ext cx="2307431" cy="2047875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3568" y="4436667"/>
            <a:ext cx="3046843" cy="2315668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5976" y="4792887"/>
            <a:ext cx="1950244" cy="175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94953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8331" y="1"/>
            <a:ext cx="7886700" cy="395416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БОЛЬ –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ноцицепция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843809" y="980728"/>
            <a:ext cx="6264696" cy="5184575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Медленная боль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– возникает в течение 1 сек и более. Медленно нарастает в течение многих секунд или минут. Описывают как: жгучая, тупая, пульсирующая, распирающая. Передается по С-волокнам со скоростью от 0,5 до 2 м/с.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331" y="736257"/>
            <a:ext cx="2150269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25130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0"/>
            <a:ext cx="8934626" cy="66922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9290944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37245"/>
            <a:ext cx="8700459" cy="6525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26704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260648"/>
            <a:ext cx="7886700" cy="5916315"/>
          </a:xfrm>
        </p:spPr>
        <p:txBody>
          <a:bodyPr>
            <a:normAutofit fontScale="85000" lnSpcReduction="10000"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Теории боли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Еще в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XIX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в. сформировались две основные теории боли.</a:t>
            </a:r>
          </a:p>
          <a:p>
            <a:pPr marL="0" indent="0" algn="ctr">
              <a:buNone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специфичности (Фрей 1985).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Предполагается, что существует самостоятельный болевой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ноцицептивный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анализатор, включающий специфические болевые рецепторы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ноцицепторы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), собственный проводниковый и центральный отделы. 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Боль, согласно этой теории, возникает при действии раздражителей на болевые рецепторы. Информация о возбуждении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ноцицепторов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проводится и анализируется специальными структурами ЦНС.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7932827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2229"/>
            <a:ext cx="9036496" cy="5435558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интенсивности (</a:t>
            </a:r>
            <a:r>
              <a:rPr lang="ru-RU" b="1" dirty="0" err="1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Гольдштейнер</a:t>
            </a:r>
            <a:r>
              <a:rPr lang="ru-RU" b="1" dirty="0" smtClean="0">
                <a:solidFill>
                  <a:schemeClr val="accent6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1894)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Предполагается, что боль возникает при достаточно интенсивном, или повреждающим воздействии раздражителя на 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любые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рецепторы. 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очень сильный звук может вызвать боль, действуя 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механорецепторы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барабанной перепонки, очень яркий и интенсивный свет может вызвать болевые ощущения в глазах и т.д.</a:t>
            </a:r>
          </a:p>
          <a:p>
            <a:pPr algn="just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3608" y="4509120"/>
            <a:ext cx="2307431" cy="2047875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08104" y="4365104"/>
            <a:ext cx="2114550" cy="2047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13287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188640"/>
            <a:ext cx="7886700" cy="5988323"/>
          </a:xfrm>
        </p:spPr>
        <p:txBody>
          <a:bodyPr/>
          <a:lstStyle/>
          <a:p>
            <a:pPr marL="0" indent="0" algn="ctr">
              <a:buNone/>
            </a:pP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Рецепция боли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3707904" y="1052736"/>
            <a:ext cx="53285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Болевыми рецепторами (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ноцицепторы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) являются свободные нервные окончания.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Они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широко распространены в поверхностных слоях кожи, надкостнице, суставах стенке артерий. 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В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других глубоких тканях свободные нервных окончаний меньше, но обширные тканевые повреждения могут вызвать боль практически во всех областях организма. </a:t>
            </a:r>
            <a:endParaRPr lang="ru-RU" sz="2400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1340768"/>
            <a:ext cx="3456384" cy="345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89769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712968" cy="5916315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ПРИЧИНЫ ВОЗНИКНОВЕНИЯ БОЛИ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 вызывают разные стимулы: механические, химические, температурные.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быстрая (острая) боль вызывается механическими и термическими стимулами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5536" y="3068960"/>
            <a:ext cx="2757155" cy="308484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094" y="3057153"/>
            <a:ext cx="4326973" cy="3691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2896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thepresentation.ru/img/thumbs/1340887c4b966ad78efea49c047246d0-800x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7620000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260799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438597"/>
            <a:ext cx="6391622" cy="63916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51706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41747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быстрой боли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8013" y="2096390"/>
            <a:ext cx="4483023" cy="435133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860032" y="1348800"/>
            <a:ext cx="4176464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быстрой боли от рецепторов осуществляют волокна типа А</a:t>
            </a:r>
            <a:r>
              <a:rPr lang="en-US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вступающие в спинной мозг по задним корешкам и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синаптически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контактирующими с нейронами заднего рога этой же стороны.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После образования синапсов с нейронами второго порядка на этой же стороне нервные волокна переходят на противоположную сторону и поднимаются вверх по мозговому стволу в составе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спиноталамичечского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тракта.</a:t>
            </a:r>
            <a:endParaRPr lang="ru-RU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870334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1520" y="0"/>
            <a:ext cx="8600300" cy="568863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6102" y="5720482"/>
            <a:ext cx="90364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стволе мозга част волокон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синаптически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контактирует с нейронами ретикулярной формации, основная же масса волокон проходит к таламусу. От него сигналы передаются в другие базальные структуры мозга и в соматосенсорную кору.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9483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8650" y="667265"/>
            <a:ext cx="7886700" cy="5509698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Локализация острой боли - в различных частях тела более четкая, чем медленная хроническая боль.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болевых импульсов.</a:t>
            </a:r>
          </a:p>
          <a:p>
            <a:pPr marL="0" indent="0" algn="just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Глутамат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вещество Р участвуют в передаче болевых стимулов в качестве возбуждающего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нейромедиатора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синапсах между центральными отростками чувствительных нейронов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спиннономозгового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узла 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перикарионами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нейронов спиноталамического пути. Блокирование секреции вещества Р и снятие болевых ощущений реализуется через рецепторы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опиодных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пептидов, встроенных в мембрану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терминали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центрального отростка чувствительного нейрона (пример феномена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пресинаптического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торможения). Источник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опиодного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пептида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энкефалина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вставочный нейрон.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588402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66867" y="85040"/>
            <a:ext cx="7886700" cy="590464"/>
          </a:xfrm>
        </p:spPr>
        <p:txBody>
          <a:bodyPr>
            <a:normAutofit fontScale="90000"/>
          </a:bodyPr>
          <a:lstStyle/>
          <a:p>
            <a:pPr marL="0" indent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Передача болевого импульса.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424245" y="807309"/>
            <a:ext cx="4091105" cy="5369655"/>
          </a:xfrm>
        </p:spPr>
        <p:txBody>
          <a:bodyPr>
            <a:normAutofit fontScale="85000"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Вещество Р передает возбуждение с центрального отростка чувствительного нейрона на нейрон спиноталамического тракта. Через опиоидные рецепторы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энкефалин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из вставочного нейрона тормозит секрецию вещества Р из чувствительного нейрона и проведение болевых сигналов.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8386" y="1425533"/>
            <a:ext cx="4091719" cy="31876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77636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6480720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медленной хронической боли.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Проведение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медленной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боли от рецепторов осуществляют волокна типа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 (0.5-2м/с). Болевые сигналы проводятся к нейронам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желатинозной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субстанции спинного мозга (второй нейрон болевой системы)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3728" y="3429000"/>
            <a:ext cx="4021566" cy="29987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0977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347864" y="629051"/>
            <a:ext cx="5685653" cy="5460271"/>
          </a:xfrm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Аксоны этих нейронов также переходят на противоположную сторону спинного мозга и следуют в составе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палеоспиноталамического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пути к нейронам ретикулярной формации продолговатого мозга, нейронам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околоводопроводного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серого вещества. Около 10% волокон этого пути достигает таламуса. Часть болевых сигналов проводится также к нейронам гипоталамуса 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лимбической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системы. </a:t>
            </a:r>
          </a:p>
          <a:p>
            <a:pPr marL="0" indent="0" algn="just">
              <a:buNone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Сигналы, передаваемые в ЦНС по волокнам типа С и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палеоспиноталамическому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пути, используются для формирования более поздней стадии болевого ощущения – медленной, или протопатической боли, а также хронической боли.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3419872" cy="6718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534568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21301" y="849034"/>
            <a:ext cx="3354242" cy="4826836"/>
          </a:xfrm>
          <a:prstGeom prst="rect">
            <a:avLst/>
          </a:prstGeom>
        </p:spPr>
      </p:pic>
      <p:sp>
        <p:nvSpPr>
          <p:cNvPr id="6" name="AutoShape 2" descr="http://fizra.su/wp-content/uploads/image-101.jpg"/>
          <p:cNvSpPr>
            <a:spLocks noChangeAspect="1" noChangeArrowheads="1"/>
          </p:cNvSpPr>
          <p:nvPr/>
        </p:nvSpPr>
        <p:spPr bwMode="auto">
          <a:xfrm>
            <a:off x="47625" y="-136525"/>
            <a:ext cx="2286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3947984" y="1896418"/>
            <a:ext cx="508851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формировании болевых ощущений, их адресации, организации реакций на болевые воздействия участвует ряд областей головного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мозга, главным образом таламус.</a:t>
            </a:r>
            <a:endParaRPr lang="ru-RU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74245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4932040" y="24036"/>
            <a:ext cx="4122672" cy="65248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Принято считать, что высшим центром болевой чувствительности является </a:t>
            </a:r>
            <a:r>
              <a:rPr lang="ru-RU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вентробазальный</a:t>
            </a:r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комплекс ядер таламуса. Нейроны его медиальных и интраламинарных ядер, вероятно, ответственны за формирование длительной протопатической и хронической боли.</a:t>
            </a:r>
          </a:p>
          <a:p>
            <a:pPr algn="just"/>
            <a:r>
              <a:rPr lang="ru-RU" sz="2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Разрушение этих ядер у животных приводит к исчезновению защитных реакций на действие болевого раздражителя, а  у человека при повреждении данных структур развивается снижение болевой чувствительности вплоть до ее исчезновения – анальгезии.</a:t>
            </a:r>
          </a:p>
        </p:txBody>
      </p:sp>
      <p:pic>
        <p:nvPicPr>
          <p:cNvPr id="7" name="Объект 6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9835" y="1449547"/>
            <a:ext cx="4851313" cy="36701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32282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116632"/>
            <a:ext cx="7886700" cy="5353179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Гипоталамус и структуры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лимбической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системы, также получающие болевые сигналы, участвуют в формировании эмоциональных и другие ответных реакций на болевое воздействие.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79712" y="2708920"/>
            <a:ext cx="5452979" cy="40602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04153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Объект 7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07504" y="764704"/>
            <a:ext cx="3984742" cy="4351338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>
            <a:off x="4283968" y="0"/>
            <a:ext cx="4752528" cy="6093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Ретикулярная формация ствола мозга играет важную роль в поддержании бодрствующего состояния организма. Болевые сигналы, поступающие к нейронам ретикулярной формации, используются также для активирующего влияния ретикулярной формации на кору больших полушарий мозга. Поэтому избыточная активация коры может быть одной из причин бессонницы, развивающейся у пациентов, испытывающих сильную боль.</a:t>
            </a:r>
          </a:p>
        </p:txBody>
      </p:sp>
    </p:spTree>
    <p:extLst>
      <p:ext uri="{BB962C8B-B14F-4D97-AF65-F5344CB8AC3E}">
        <p14:creationId xmlns:p14="http://schemas.microsoft.com/office/powerpoint/2010/main" val="350884482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059832" y="116632"/>
            <a:ext cx="5976664" cy="6030230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Отраженная боль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Раздражение внутренних органов часто вызывает боль, которая ощущается не только во внутренних органах, но и в некоторых соматических структурах, находящихся достаточно далеко от места вызова боли. Такая боль называется отраженной  (иррадиирущей).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528" y="877847"/>
            <a:ext cx="2633347" cy="4722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240903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662881" y="560173"/>
            <a:ext cx="6301607" cy="5616790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дерматомеров</a:t>
            </a:r>
            <a:r>
              <a:rPr lang="ru-RU" dirty="0" smtClean="0"/>
              <a:t>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Афферентные волокна кожи, мышц, суставов и внутренних органов входят в спинной мозг по задним корешкам в определенном пространственном порядке. Кожные афферентные волокна каждого заднего корешка иннервируют ограниченную область кожи, называемую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дерматометром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Отраженная боль обычно возникает в структурах, развивающихся из одного и того же эмбрионального сегмента (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дерматомера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Например, сердце и левая рука имеют одну и ту же сегментарную природу.</a:t>
            </a:r>
          </a:p>
          <a:p>
            <a:pPr algn="ctr"/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763" y="1257065"/>
            <a:ext cx="1815242" cy="4919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63620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3546389" y="576649"/>
            <a:ext cx="5542006" cy="5600314"/>
          </a:xfrm>
        </p:spPr>
        <p:txBody>
          <a:bodyPr>
            <a:normAutofit fontScale="62500" lnSpcReduction="20000"/>
          </a:bodyPr>
          <a:lstStyle/>
          <a:p>
            <a:pPr marL="0" indent="0" algn="ctr">
              <a:buNone/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Конвергенция и облегчение в механизме возникновения отраженной боли.</a:t>
            </a:r>
          </a:p>
          <a:p>
            <a:pPr marL="0" indent="0" algn="ctr">
              <a:buNone/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конвергенции.</a:t>
            </a:r>
          </a:p>
          <a:p>
            <a:pPr marL="0" indent="0" algn="just">
              <a:buNone/>
            </a:pPr>
            <a:r>
              <a:rPr lang="ru-RU" sz="3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Большая скорость, постоянство и частота информации о соматической боли способствует закреплению мозгом информации о том, что сигналы, поступающие в соответствующие нервные пути, вызваны болевыми стимулами в определенных соматических областях тела. Когда же нервные пути возбуждаются активностью висцеральных болевых афферентных волокон, то сигнал, достигающий мозга, не дифференцируется, и боль проецируется на соматическую область тела.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5690" y="1442010"/>
            <a:ext cx="2706859" cy="435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6997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3188042" y="116632"/>
            <a:ext cx="5838569" cy="6564254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облегчения.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Теория облегчения отраженной боли основывается на предположении, что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импульсация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от внутренних органов понижает порог спиноталамических нейронов к воздействиям афферентных болевых сигналов их соматических областей. 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условиях облегчения даже минимальная болевая активность из соматической области переходит в мозг.</a:t>
            </a:r>
          </a:p>
          <a:p>
            <a:pPr marL="0" indent="0" algn="just">
              <a:buNone/>
            </a:pP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1803" y="1079545"/>
            <a:ext cx="2706859" cy="4352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1597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6"/>
            <a:ext cx="8229600" cy="5793507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Регуляция болевой чувствительности.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Люди обладают неодинаковой болевой чувствительностью к болевым воздействиям. Более того, у каждого человека эта чувствительность может изменяться и зависеть от ряда условий.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Например, на поле боя, в других экстремальных ситуациях раненные люди часто не ощущают боли, но спустя некоторое время, когда факт ранения становится очевидным, у них может развиться невыносимая боль.</a:t>
            </a:r>
          </a:p>
          <a:p>
            <a:pPr marL="0" indent="0" algn="just">
              <a:buNone/>
            </a:pP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7602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260648"/>
            <a:ext cx="8928992" cy="586551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Подобные наблюдения о возможности изменения болевой чувствительности и даже полного ее устранения означают, что в организме существуют специальные структуры и механизмы, регулирующие и подавляющие болевую чувствительность.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Они объединены в систему, которая получила название </a:t>
            </a:r>
          </a:p>
          <a:p>
            <a:pPr marL="0" indent="0" algn="ctr">
              <a:buNone/>
            </a:pP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Эндогенная </a:t>
            </a:r>
            <a:r>
              <a:rPr lang="ru-RU" u="sng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антиноцицептивная</a:t>
            </a:r>
            <a:r>
              <a:rPr lang="ru-RU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0755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16632"/>
            <a:ext cx="8840920" cy="606033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70-х годах ХХ столетия были открыты эндогенные пептиды мозга, обладающие сильным обезболивающим действием. 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ЭНДОРФИНЫ, ЭНКЕФАЛИНЫ, ДИНОРФИНЫ.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При сравнении этих пептидов с морфином и другими алкалоидами оказалось, что они имеют сходное строение. То есть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эндорфины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широко представлены в структурах мозга и могут быть выделены из тканей мозга в значительных количествах.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88261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32656"/>
            <a:ext cx="8280920" cy="57493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9916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92500" lnSpcReduction="10000"/>
          </a:bodyPr>
          <a:lstStyle/>
          <a:p>
            <a:pPr marL="0" indent="0" algn="just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Эндорфины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энкефалины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образуются из белковых молекул предшественниц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проопиомеланокортина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проэнкефалина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продинорфина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синтезирующихся в гипоталамусе и гипофизе. 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Секреция их возрастает при различных видах стресса, в том числе при болевом стрессе, в результате чего в спинномозговой жидкости их уровень многократно возрастает. 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Это позволяет эндогенным анальгетикам связываться со специфическими клеточными рецепторами на различных уровнях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ноцицептивной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системы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5146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88640"/>
            <a:ext cx="8784976" cy="6192688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Рецепторы к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эндорфинам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имеются в нейронах задних рогов спинного мозга, ретикулярной формации, нейронах среднего мозга, центрального серого вещества около водопровода, в таламусе и в коре больших полушарий.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Связывание этих пептидов с рецепторами нейронов, формирующих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ноцицептивную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систему, приводит, вероятно, к изменению проницаемости ионных каналов, развитию на постсинаптической мембране тормозного постсинаптического потенциала (ТПСП) и торможению активности нейронов, формирующих пути проведения и центры болевой чувствительности.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97515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212349"/>
            <a:ext cx="8064896" cy="56454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252416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44624"/>
            <a:ext cx="8784976" cy="608153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Еще один возможный механизм действия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эндорфинов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стимуляция выделения </a:t>
            </a:r>
            <a:r>
              <a:rPr lang="ru-RU" sz="2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гаммааминомаслянной</a:t>
            </a:r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кислоты (ГАМК). Она способна оказывать тормозное действие на нейроны, воспринимающие и передающие сигналы о воздействии болевого раздражителя.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101937"/>
            <a:ext cx="7128792" cy="4510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5419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ГАМКергическая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подсистема.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эндорфинов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энкефалинов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частично реализуется через стимуляцию выделения ГАМК и ее тормозные эффекты на активность нейронов.</a:t>
            </a:r>
          </a:p>
          <a:p>
            <a:pPr algn="just"/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ГАМКергическая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ноцицептивная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подсистема имеет и самостоятельное значение, что подтверждается повышением порогов болевого восприятия после введения агонистов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ГАМКрецепторов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ГАМКергические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нейроны широко представлены в различных отделах ЦНС, в которые проводятся сигналы болевой чувствительности.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6211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16632"/>
            <a:ext cx="8550756" cy="648187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Серотониновая система.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Было давно обнаружено, что электрическое раздражение у экспериментальных животных серого вещества, расположенного вокруг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сильвиева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водопровода, а также ядер шва продолговатого мозга вызывает анальгезию. 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Установлено, что нейроны данных структур посылают аксоны, которые в составе волокон нисходящих моноаминергических путей следуют к нейронам задних рогов спинного мозга, на которых формируют синапсы. </a:t>
            </a:r>
          </a:p>
        </p:txBody>
      </p:sp>
    </p:spTree>
    <p:extLst>
      <p:ext uri="{BB962C8B-B14F-4D97-AF65-F5344CB8AC3E}">
        <p14:creationId xmlns:p14="http://schemas.microsoft.com/office/powerpoint/2010/main" val="23164795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7" name="Picture 5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997"/>
          <a:stretch/>
        </p:blipFill>
        <p:spPr bwMode="auto">
          <a:xfrm>
            <a:off x="107504" y="55513"/>
            <a:ext cx="8459954" cy="52596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24297" y="5517232"/>
            <a:ext cx="892899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аксонных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терминалей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этих нейронов, выделяется медиатор серотонин, действие которого сопровождается развитием пост- 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пресинаптического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торможения спинальных нейронов. В результате повышаются пороги болевой чувствительности, восприятие боли снижается вплоть до полного обезболивания.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9006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404664"/>
            <a:ext cx="8856984" cy="5721499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Если в организме по каким-то причинам существует недостаток серотонина или его действие заблокировано, то у человека снижаются пороги болевой чувствительности и развивается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гипералгезия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Он начинает ощущать боль при действии раздражителей, которые при обычных болевой чувствительности не вызывают болевых ощущений.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состоянии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гипералгезии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человек способен испытывать болевые ощущения при нормальной функции того или иного органа. Такая ситуация встречается при депрессиях, развивающихся при дефиците серотонина в ЦНС.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07179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"/>
            <a:ext cx="8784976" cy="6176964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Норадренергическая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антиноцицептивная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подсистема.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 подсистема включается при стенических отрицательных эмоциях (при гневе, ярости, негодовании). В подобных ситуациях у человека снижается болевая чувствительность и нередко он может перестать ощущать боль. Нейроны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норадренергической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антиноцицептивной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подсистемы сосредоточены в гипоталамусе,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лимбической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системе, ядрах ретикулярной формации и каудальном отделе ствола мозга. 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основе механизма обезболивающего действия норадреналина, высвобождаемого из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аксонных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пресинаптиеских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терминалей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по-видимому, лежат такие же тормозные эффекты, как и в основе тормозного действия серотонина.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5485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1" y="332656"/>
            <a:ext cx="8454320" cy="63324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758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60648"/>
            <a:ext cx="7992888" cy="5986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667539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marL="0" indent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Физиологические основы методов обезболивания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1600200"/>
            <a:ext cx="8784976" cy="4525963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Одним из методов снижения болевой чувствительности может быть снижение чувствительности рецепторов боли или блокирование проведения нервных импульсов  от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ноцицепторов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ЦНС. 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чувствительности болевых ощущений можно достичь за счет механизмов латерального торможения, которое развивается при стимуляции на поверхности тела рецепторов другой модальности (например, тактильные при легком массаже).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46463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260648"/>
            <a:ext cx="8229600" cy="5865515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Более эффективным является применение средств, блокирующих проведение болевых сигналов по эфферентным волокнам типа А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 С. Это достигается использованием блокаторов быстрых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потенциалзависимых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натриевых каналов, среди которых наиболее известны такие местно-анестезирующие вещества, как новокаин, дикаин,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прокаин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ультракаин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Для достижения обезболивания некоторые из этих веществ вводятся в ткани, окружающие нервные стволы (проводниковая анестезия), а также в спинномозговой канал (спинальная анестезия).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157761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0"/>
            <a:ext cx="8856983" cy="6525344"/>
          </a:xfrm>
        </p:spPr>
        <p:txBody>
          <a:bodyPr>
            <a:noAutofit/>
          </a:bodyPr>
          <a:lstStyle/>
          <a:p>
            <a:pPr algn="just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Снижение болевой чувствительности или ее полное устранение достигается при применении веществ, влияющих на активность нейронов центров головного мозга, принимающих участие в формировании болевого ощущения: ретикулярной формации ствола мозга, таламуса, коры больших полушарий. Это снотворные, некоторые наркотические и другие вещества.</a:t>
            </a:r>
          </a:p>
          <a:p>
            <a:pPr algn="just"/>
            <a:r>
              <a:rPr lang="ru-RU" sz="2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Одним из путей снижения или устранения боли является устранение ее причины или источника, что нередко требует от врача проведения тонкой диагностики. К веществам, блокирующим синтез одного из медиаторов боли – простагландинов, относятся салицилаты, например аспирин. Применение аспирина сопровождается понижением ощущения боли, оказывает противовоспалительное и жаропонижающее действие.</a:t>
            </a:r>
            <a:endParaRPr lang="ru-RU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975078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55374"/>
            <a:ext cx="9144000" cy="343329"/>
          </a:xfrm>
        </p:spPr>
        <p:txBody>
          <a:bodyPr>
            <a:noAutofit/>
          </a:bodyPr>
          <a:lstStyle/>
          <a:p>
            <a:pPr marL="0" indent="0"/>
            <a:r>
              <a:rPr lang="ru-RU" sz="3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Методы исследования болевой чувствительности</a:t>
            </a:r>
            <a:endParaRPr lang="ru-RU" sz="3000" b="1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14401"/>
            <a:ext cx="8928992" cy="5262563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Субъективные и объективные.</a:t>
            </a:r>
          </a:p>
          <a:p>
            <a:pPr marL="0" indent="0" algn="ctr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Субъективные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Первые сведения об испытываемой человеком боли врач получает от самого пациента. При анализе этих сведений можно определить характер боли (острая, хроническая, возвратная), ее динамику (нарастающая, утихающая), локализацию (локальная, разлитая), связь с перенесенными травмами и другими воздействиями или состояниями (температура, озноб).</a:t>
            </a:r>
          </a:p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Эти сведения часто бывают достаточными для выяснения причины боли, ее источника и постановки диагноза заболевания</a:t>
            </a:r>
            <a:r>
              <a:rPr lang="ru-RU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212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3408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Объективные</a:t>
            </a:r>
            <a:b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7504" y="980728"/>
            <a:ext cx="8928992" cy="5145435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специальных игл;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Использование тонометра;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Метод индукции болевого ощущения воздействием электрического тока. Показателем порога болевого ощущения при этом является напряжение тока в милливольтах под катодом. Болевые пороги исследуют в симметричных точках тела.</a:t>
            </a:r>
          </a:p>
          <a:p>
            <a:pPr algn="just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Действие температурного фактора: повышение температуры участка тела пучком света. При этом в качестве показателя болевой чувствительности обычно используют время от начала воздействия до появления болевого ощущения.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39003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260648"/>
            <a:ext cx="8856984" cy="5865515"/>
          </a:xfrm>
        </p:spPr>
        <p:txBody>
          <a:bodyPr/>
          <a:lstStyle/>
          <a:p>
            <a:pPr marL="0" indent="0" algn="just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клинической практике широко используется исследование реакций на болевой воздействие. Это исследование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ноцицептивных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флексорных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соматических рефлексов, а также рефлексов, контролируемых автономной нервной системой (АНС).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167009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5401" y="-29632"/>
            <a:ext cx="7886700" cy="615178"/>
          </a:xfrm>
        </p:spPr>
        <p:txBody>
          <a:bodyPr>
            <a:normAutofit fontScale="90000"/>
          </a:bodyPr>
          <a:lstStyle/>
          <a:p>
            <a:pPr marL="0" indent="0"/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Фантомные боли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031" y="1871571"/>
            <a:ext cx="4572396" cy="4084674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4622171" y="692695"/>
            <a:ext cx="452257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Когда люди физически утрачивают какую-либо конеч­ность, у них сохраняется ощущение, что она находит­ся на прежнем месте. Отсутствующая конечность ощу­щается так же, как и прежде, даже если она уже не су­ществует материально. </a:t>
            </a:r>
            <a:endParaRPr lang="ru-RU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Наиболее часто происходит утрата одного или не­скольких пальцев на руках и ногах, поэтому и фантом­ные ощущения в ампутированных пальцах </a:t>
            </a: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самый распространенный из всех видов. </a:t>
            </a:r>
          </a:p>
        </p:txBody>
      </p:sp>
    </p:spTree>
    <p:extLst>
      <p:ext uri="{BB962C8B-B14F-4D97-AF65-F5344CB8AC3E}">
        <p14:creationId xmlns:p14="http://schemas.microsoft.com/office/powerpoint/2010/main" val="19405246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1560" y="307459"/>
            <a:ext cx="8208912" cy="635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629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</TotalTime>
  <Words>2360</Words>
  <Application>Microsoft Office PowerPoint</Application>
  <PresentationFormat>Экран (4:3)</PresentationFormat>
  <Paragraphs>134</Paragraphs>
  <Slides>57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57</vt:i4>
      </vt:variant>
    </vt:vector>
  </HeadingPairs>
  <TitlesOfParts>
    <vt:vector size="5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БОЛЬ – ноцицепция</vt:lpstr>
      <vt:lpstr>БОЛЬ – ноцицепция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Проведение быстрой боли</vt:lpstr>
      <vt:lpstr>Презентация PowerPoint</vt:lpstr>
      <vt:lpstr>Презентация PowerPoint</vt:lpstr>
      <vt:lpstr>Передача болевого импульса.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Физиологические основы методов обезболивания</vt:lpstr>
      <vt:lpstr>Презентация PowerPoint</vt:lpstr>
      <vt:lpstr>Презентация PowerPoint</vt:lpstr>
      <vt:lpstr>Методы исследования болевой чувствительности</vt:lpstr>
      <vt:lpstr> Объективные </vt:lpstr>
      <vt:lpstr>Презентация PowerPoint</vt:lpstr>
      <vt:lpstr>Фантомные боли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Пользователь Windows</dc:creator>
  <cp:lastModifiedBy>user123</cp:lastModifiedBy>
  <cp:revision>20</cp:revision>
  <dcterms:created xsi:type="dcterms:W3CDTF">2021-04-28T11:45:40Z</dcterms:created>
  <dcterms:modified xsi:type="dcterms:W3CDTF">2021-12-27T09:21:57Z</dcterms:modified>
</cp:coreProperties>
</file>